
<file path=[Content_Types].xml><?xml version="1.0" encoding="utf-8"?>
<Types xmlns="http://schemas.openxmlformats.org/package/2006/content-types">
  <Override PartName="/ppt/notesSlides/notesSlide2.xml" ContentType="application/vnd.openxmlformats-officedocument.presentationml.notesSlide+xml"/>
  <Override PartName="/ppt/tags/tag8.xml" ContentType="application/vnd.openxmlformats-officedocument.presentationml.tags+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tags/tag4.xml" ContentType="application/vnd.openxmlformats-officedocument.presentationml.tags+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49.xml" ContentType="application/vnd.openxmlformats-officedocument.presentationml.tag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tags/tag38.xml" ContentType="application/vnd.openxmlformats-officedocument.presentationml.tags+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tags/tag16.xml" ContentType="application/vnd.openxmlformats-officedocument.presentationml.tags+xml"/>
  <Override PartName="/ppt/tags/tag27.xml" ContentType="application/vnd.openxmlformats-officedocument.presentationml.tags+xml"/>
  <Override PartName="/ppt/tags/tag45.xml" ContentType="application/vnd.openxmlformats-officedocument.presentationml.tags+xml"/>
  <Override PartName="/ppt/notesSlides/notesSlide23.xml" ContentType="application/vnd.openxmlformats-officedocument.presentationml.notesSlide+xml"/>
  <Override PartName="/ppt/notesSlides/notesSlide12.xml" ContentType="application/vnd.openxmlformats-officedocument.presentationml.notesSlide+xml"/>
  <Override PartName="/ppt/tags/tag34.xml" ContentType="application/vnd.openxmlformats-officedocument.presentationml.tags+xml"/>
  <Override PartName="/ppt/tags/tag12.xml" ContentType="application/vnd.openxmlformats-officedocument.presentationml.tags+xml"/>
  <Override PartName="/ppt/notesSlides/notesSlide7.xml" ContentType="application/vnd.openxmlformats-officedocument.presentationml.notesSlide+xml"/>
  <Override PartName="/ppt/notesSlides/notesSlide10.xml" ContentType="application/vnd.openxmlformats-officedocument.presentationml.notesSlide+xml"/>
  <Override PartName="/ppt/tags/tag23.xml" ContentType="application/vnd.openxmlformats-officedocument.presentationml.tags+xml"/>
  <Override PartName="/ppt/tags/tag32.xml" ContentType="application/vnd.openxmlformats-officedocument.presentationml.tags+xml"/>
  <Override PartName="/ppt/tags/tag41.xml" ContentType="application/vnd.openxmlformats-officedocument.presentationml.tags+xml"/>
  <Override PartName="/ppt/tags/tag50.xml" ContentType="application/vnd.openxmlformats-officedocument.presentationml.tag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notesSlides/notesSlide5.xml" ContentType="application/vnd.openxmlformats-officedocument.presentationml.notesSlide+xml"/>
  <Override PartName="/ppt/tags/tag10.xml" ContentType="application/vnd.openxmlformats-officedocument.presentationml.tags+xml"/>
  <Override PartName="/ppt/tags/tag21.xml" ContentType="application/vnd.openxmlformats-officedocument.presentationml.tags+xml"/>
  <Override PartName="/ppt/tags/tag30.xml" ContentType="application/vnd.openxmlformats-officedocument.presentationml.tag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tags/tag3.xml" ContentType="application/vnd.openxmlformats-officedocument.presentationml.tags+xml"/>
  <Override PartName="/ppt/notesSlides/notesSlide17.xml" ContentType="application/vnd.openxmlformats-officedocument.presentationml.notesSlide+xml"/>
  <Override PartName="/ppt/tags/tag39.xml" ContentType="application/vnd.openxmlformats-officedocument.presentationml.tags+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ppt/tags/tag19.xml" ContentType="application/vnd.openxmlformats-officedocument.presentationml.tags+xml"/>
  <Override PartName="/ppt/tags/tag28.xml" ContentType="application/vnd.openxmlformats-officedocument.presentationml.tags+xml"/>
  <Override PartName="/ppt/notesSlides/notesSlide15.xml" ContentType="application/vnd.openxmlformats-officedocument.presentationml.notesSlide+xml"/>
  <Override PartName="/ppt/tags/tag37.xml" ContentType="application/vnd.openxmlformats-officedocument.presentationml.tags+xml"/>
  <Override PartName="/ppt/notesSlides/notesSlide24.xml" ContentType="application/vnd.openxmlformats-officedocument.presentationml.notesSlide+xml"/>
  <Override PartName="/ppt/tags/tag48.xml" ContentType="application/vnd.openxmlformats-officedocument.presentationml.tags+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tags/tag17.xml" ContentType="application/vnd.openxmlformats-officedocument.presentationml.tags+xml"/>
  <Override PartName="/ppt/notesSlides/notesSlide13.xml" ContentType="application/vnd.openxmlformats-officedocument.presentationml.notesSlide+xml"/>
  <Override PartName="/ppt/tags/tag26.xml" ContentType="application/vnd.openxmlformats-officedocument.presentationml.tags+xml"/>
  <Override PartName="/ppt/tags/tag35.xml" ContentType="application/vnd.openxmlformats-officedocument.presentationml.tags+xml"/>
  <Override PartName="/ppt/notesSlides/notesSlide22.xml" ContentType="application/vnd.openxmlformats-officedocument.presentationml.notesSlide+xml"/>
  <Override PartName="/ppt/tags/tag46.xml" ContentType="application/vnd.openxmlformats-officedocument.presentationml.tags+xml"/>
  <Override PartName="/ppt/slideLayouts/slideLayout10.xml" ContentType="application/vnd.openxmlformats-officedocument.presentationml.slideLayout+xml"/>
  <Override PartName="/ppt/tags/tag15.xml" ContentType="application/vnd.openxmlformats-officedocument.presentationml.tags+xml"/>
  <Override PartName="/ppt/notesSlides/notesSlide8.xml" ContentType="application/vnd.openxmlformats-officedocument.presentationml.notesSlide+xml"/>
  <Override PartName="/ppt/notesSlides/notesSlide11.xml" ContentType="application/vnd.openxmlformats-officedocument.presentationml.notesSlide+xml"/>
  <Override PartName="/ppt/tags/tag24.xml" ContentType="application/vnd.openxmlformats-officedocument.presentationml.tags+xml"/>
  <Override PartName="/ppt/tags/tag33.xml" ContentType="application/vnd.openxmlformats-officedocument.presentationml.tags+xml"/>
  <Override PartName="/ppt/notesSlides/notesSlide20.xml" ContentType="application/vnd.openxmlformats-officedocument.presentationml.notesSlide+xml"/>
  <Override PartName="/ppt/tags/tag44.xml" ContentType="application/vnd.openxmlformats-officedocument.presentationml.tags+xml"/>
  <Override PartName="/ppt/notesSlides/notesSlide6.xml" ContentType="application/vnd.openxmlformats-officedocument.presentationml.notesSlide+xml"/>
  <Override PartName="/ppt/tags/tag13.xml" ContentType="application/vnd.openxmlformats-officedocument.presentationml.tags+xml"/>
  <Override PartName="/ppt/tags/tag22.xml" ContentType="application/vnd.openxmlformats-officedocument.presentationml.tags+xml"/>
  <Override PartName="/ppt/tags/tag31.xml" ContentType="application/vnd.openxmlformats-officedocument.presentationml.tags+xml"/>
  <Override PartName="/ppt/tags/tag40.xml" ContentType="application/vnd.openxmlformats-officedocument.presentationml.tags+xml"/>
  <Override PartName="/ppt/tags/tag42.xml" ContentType="application/vnd.openxmlformats-officedocument.presentationml.tags+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tags/tag11.xml" ContentType="application/vnd.openxmlformats-officedocument.presentationml.tags+xml"/>
  <Override PartName="/ppt/tags/tag20.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ags/tag2.xml" ContentType="application/vnd.openxmlformats-officedocument.presentationml.tags+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tags/tag29.xml" ContentType="application/vnd.openxmlformats-officedocument.presentationml.tags+xml"/>
  <Override PartName="/ppt/tags/tag47.xml" ContentType="application/vnd.openxmlformats-officedocument.presentationml.tags+xml"/>
  <Override PartName="/ppt/notesSlides/notesSlide25.xml" ContentType="application/vnd.openxmlformats-officedocument.presentationml.notesSlide+xml"/>
  <Override PartName="/ppt/slides/slide12.xml" ContentType="application/vnd.openxmlformats-officedocument.presentationml.slide+xml"/>
  <Override PartName="/ppt/slideLayouts/slideLayout11.xml" ContentType="application/vnd.openxmlformats-officedocument.presentationml.slideLayout+xml"/>
  <Override PartName="/ppt/tags/tag18.xml" ContentType="application/vnd.openxmlformats-officedocument.presentationml.tags+xml"/>
  <Override PartName="/ppt/notesSlides/notesSlide14.xml" ContentType="application/vnd.openxmlformats-officedocument.presentationml.notesSlide+xml"/>
  <Override PartName="/ppt/tags/tag36.xml" ContentType="application/vnd.openxmlformats-officedocument.presentationml.tags+xml"/>
  <Override PartName="/ppt/tags/tag14.xml" ContentType="application/vnd.openxmlformats-officedocument.presentationml.tags+xml"/>
  <Override PartName="/ppt/notesSlides/notesSlide9.xml" ContentType="application/vnd.openxmlformats-officedocument.presentationml.notesSlide+xml"/>
  <Override PartName="/ppt/tags/tag25.xml" ContentType="application/vnd.openxmlformats-officedocument.presentationml.tags+xml"/>
  <Override PartName="/ppt/notesSlides/notesSlide21.xml" ContentType="application/vnd.openxmlformats-officedocument.presentationml.notesSlide+xml"/>
  <Override PartName="/ppt/tags/tag43.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4" r:id="rId1"/>
  </p:sldMasterIdLst>
  <p:notesMasterIdLst>
    <p:notesMasterId r:id="rId29"/>
  </p:notesMasterIdLst>
  <p:handoutMasterIdLst>
    <p:handoutMasterId r:id="rId30"/>
  </p:handoutMasterIdLst>
  <p:sldIdLst>
    <p:sldId id="259" r:id="rId2"/>
    <p:sldId id="261" r:id="rId3"/>
    <p:sldId id="338" r:id="rId4"/>
    <p:sldId id="339" r:id="rId5"/>
    <p:sldId id="340" r:id="rId6"/>
    <p:sldId id="297" r:id="rId7"/>
    <p:sldId id="341" r:id="rId8"/>
    <p:sldId id="343" r:id="rId9"/>
    <p:sldId id="298" r:id="rId10"/>
    <p:sldId id="344" r:id="rId11"/>
    <p:sldId id="328" r:id="rId12"/>
    <p:sldId id="331" r:id="rId13"/>
    <p:sldId id="300" r:id="rId14"/>
    <p:sldId id="323" r:id="rId15"/>
    <p:sldId id="324" r:id="rId16"/>
    <p:sldId id="325" r:id="rId17"/>
    <p:sldId id="326" r:id="rId18"/>
    <p:sldId id="330" r:id="rId19"/>
    <p:sldId id="327" r:id="rId20"/>
    <p:sldId id="301" r:id="rId21"/>
    <p:sldId id="302" r:id="rId22"/>
    <p:sldId id="305" r:id="rId23"/>
    <p:sldId id="329" r:id="rId24"/>
    <p:sldId id="345" r:id="rId25"/>
    <p:sldId id="306" r:id="rId26"/>
    <p:sldId id="322" r:id="rId27"/>
    <p:sldId id="337" r:id="rId28"/>
  </p:sldIdLst>
  <p:sldSz cx="9144000" cy="6858000" type="screen4x3"/>
  <p:notesSz cx="6797675" cy="9926638"/>
  <p:defaultTextStyle>
    <a:defPPr>
      <a:defRPr lang="zh-TW"/>
    </a:defPPr>
    <a:lvl1pPr algn="l" rtl="0" fontAlgn="base">
      <a:spcBef>
        <a:spcPct val="0"/>
      </a:spcBef>
      <a:spcAft>
        <a:spcPct val="0"/>
      </a:spcAft>
      <a:defRPr kumimoji="1" kern="1200">
        <a:solidFill>
          <a:schemeClr val="tx1"/>
        </a:solidFill>
        <a:latin typeface="Arial" charset="0"/>
        <a:ea typeface="新細明體" charset="-120"/>
        <a:cs typeface="+mn-cs"/>
      </a:defRPr>
    </a:lvl1pPr>
    <a:lvl2pPr marL="457200" algn="l" rtl="0" fontAlgn="base">
      <a:spcBef>
        <a:spcPct val="0"/>
      </a:spcBef>
      <a:spcAft>
        <a:spcPct val="0"/>
      </a:spcAft>
      <a:defRPr kumimoji="1" kern="1200">
        <a:solidFill>
          <a:schemeClr val="tx1"/>
        </a:solidFill>
        <a:latin typeface="Arial" charset="0"/>
        <a:ea typeface="新細明體" charset="-120"/>
        <a:cs typeface="+mn-cs"/>
      </a:defRPr>
    </a:lvl2pPr>
    <a:lvl3pPr marL="914400" algn="l" rtl="0" fontAlgn="base">
      <a:spcBef>
        <a:spcPct val="0"/>
      </a:spcBef>
      <a:spcAft>
        <a:spcPct val="0"/>
      </a:spcAft>
      <a:defRPr kumimoji="1" kern="1200">
        <a:solidFill>
          <a:schemeClr val="tx1"/>
        </a:solidFill>
        <a:latin typeface="Arial" charset="0"/>
        <a:ea typeface="新細明體" charset="-120"/>
        <a:cs typeface="+mn-cs"/>
      </a:defRPr>
    </a:lvl3pPr>
    <a:lvl4pPr marL="1371600" algn="l" rtl="0" fontAlgn="base">
      <a:spcBef>
        <a:spcPct val="0"/>
      </a:spcBef>
      <a:spcAft>
        <a:spcPct val="0"/>
      </a:spcAft>
      <a:defRPr kumimoji="1" kern="1200">
        <a:solidFill>
          <a:schemeClr val="tx1"/>
        </a:solidFill>
        <a:latin typeface="Arial" charset="0"/>
        <a:ea typeface="新細明體" charset="-120"/>
        <a:cs typeface="+mn-cs"/>
      </a:defRPr>
    </a:lvl4pPr>
    <a:lvl5pPr marL="1828800" algn="l" rtl="0" fontAlgn="base">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CC"/>
    <a:srgbClr val="0000FF"/>
    <a:srgbClr val="E9A069"/>
    <a:srgbClr val="C5651D"/>
    <a:srgbClr val="FF6600"/>
    <a:srgbClr val="BC26C0"/>
    <a:srgbClr val="D210C4"/>
    <a:srgbClr val="F0ED65"/>
    <a:srgbClr val="DEA900"/>
    <a:srgbClr val="EBF56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佈景主題樣式 1 - 輔色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佈景主題樣式 1 - 輔色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8FB837D-C827-4EFA-A057-4D05807E0F7C}" styleName="佈景主題樣式 1 - 輔色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3296810-A885-4BE3-A3E7-6D5BEEA58F35}" styleName="中等深淺樣式 2 - 輔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84E427A-3D55-4303-BF80-6455036E1DE7}" styleName="佈景主題樣式 1 - 輔色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佈景主題樣式 1 - 輔色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等深淺樣式 2 - 輔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03" autoAdjust="0"/>
    <p:restoredTop sz="88203" autoAdjust="0"/>
  </p:normalViewPr>
  <p:slideViewPr>
    <p:cSldViewPr>
      <p:cViewPr>
        <p:scale>
          <a:sx n="60" d="100"/>
          <a:sy n="60" d="100"/>
        </p:scale>
        <p:origin x="-2059" y="-379"/>
      </p:cViewPr>
      <p:guideLst>
        <p:guide orient="horz" pos="2160"/>
        <p:guide orient="horz" pos="576"/>
        <p:guide pos="2880"/>
        <p:guide pos="28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31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4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zh-TW"/>
          </a:p>
        </p:txBody>
      </p:sp>
      <p:sp>
        <p:nvSpPr>
          <p:cNvPr id="106499"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F91A5945-2179-4560-A4B5-EE2F7449A79A}" type="datetimeFigureOut">
              <a:rPr lang="zh-TW" altLang="en-US"/>
              <a:pPr>
                <a:defRPr/>
              </a:pPr>
              <a:t>2016/4/28</a:t>
            </a:fld>
            <a:endParaRPr lang="en-US" altLang="zh-TW"/>
          </a:p>
        </p:txBody>
      </p:sp>
      <p:sp>
        <p:nvSpPr>
          <p:cNvPr id="106500" name="Rectangle 4"/>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zh-TW"/>
          </a:p>
        </p:txBody>
      </p:sp>
      <p:sp>
        <p:nvSpPr>
          <p:cNvPr id="106501" name="Rectangle 5"/>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408B0CF-E254-4CB5-A205-08AEDAD2B161}" type="slidenum">
              <a:rPr lang="zh-TW" altLang="en-US"/>
              <a:pPr>
                <a:defRPr/>
              </a:pPr>
              <a:t>‹#›</a:t>
            </a:fld>
            <a:endParaRPr lang="en-US" altLang="zh-TW"/>
          </a:p>
        </p:txBody>
      </p:sp>
    </p:spTree>
    <p:extLst>
      <p:ext uri="{BB962C8B-B14F-4D97-AF65-F5344CB8AC3E}">
        <p14:creationId xmlns:p14="http://schemas.microsoft.com/office/powerpoint/2010/main" xmlns="" val="1409799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fontAlgn="auto" latinLnBrk="0">
              <a:spcBef>
                <a:spcPts val="0"/>
              </a:spcBef>
              <a:spcAft>
                <a:spcPts val="0"/>
              </a:spcAft>
              <a:defRPr kumimoji="0" lang="zh-TW" sz="1200">
                <a:latin typeface="+mn-lt"/>
                <a:ea typeface="+mn-ea"/>
              </a:defRPr>
            </a:lvl1pPr>
          </a:lstStyle>
          <a:p>
            <a:pPr>
              <a:defRPr/>
            </a:pPr>
            <a:endParaRPr/>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fontAlgn="auto" latinLnBrk="0">
              <a:spcBef>
                <a:spcPts val="0"/>
              </a:spcBef>
              <a:spcAft>
                <a:spcPts val="0"/>
              </a:spcAft>
              <a:defRPr kumimoji="0" lang="zh-TW" sz="1200">
                <a:latin typeface="+mn-lt"/>
                <a:ea typeface="+mn-ea"/>
              </a:defRPr>
            </a:lvl1pPr>
          </a:lstStyle>
          <a:p>
            <a:pPr>
              <a:defRPr/>
            </a:pPr>
            <a:fld id="{4AA0851C-4137-4E15-9706-66B8033178C7}" type="datetimeFigureOut">
              <a:rPr lang="zh-TW" altLang="en-US"/>
              <a:pPr>
                <a:defRPr/>
              </a:pPr>
              <a:t>2016/4/28</a:t>
            </a:fld>
            <a:endParaRPr/>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zh-TW" noProof="0"/>
          </a:p>
        </p:txBody>
      </p:sp>
      <p:sp>
        <p:nvSpPr>
          <p:cNvPr id="5" name="Notes Placeholder 4"/>
          <p:cNvSpPr>
            <a:spLocks noGrp="1"/>
          </p:cNvSpPr>
          <p:nvPr>
            <p:ph type="body" sz="quarter" idx="3"/>
          </p:nvPr>
        </p:nvSpPr>
        <p:spPr>
          <a:xfrm>
            <a:off x="679450" y="4716464"/>
            <a:ext cx="5438775" cy="4465637"/>
          </a:xfrm>
          <a:prstGeom prst="rect">
            <a:avLst/>
          </a:prstGeom>
        </p:spPr>
        <p:txBody>
          <a:bodyPr vert="horz" lIns="91440" tIns="45720" rIns="91440" bIns="45720" rtlCol="0"/>
          <a:lstStyle/>
          <a:p>
            <a:pPr lvl="0"/>
            <a:r>
              <a:rPr lang="zh-TW" noProof="0"/>
              <a:t>按一下以編輯母片文字樣式</a:t>
            </a:r>
          </a:p>
          <a:p>
            <a:pPr lvl="1"/>
            <a:r>
              <a:rPr lang="zh-TW" noProof="0"/>
              <a:t>第二層</a:t>
            </a:r>
          </a:p>
          <a:p>
            <a:pPr lvl="2"/>
            <a:r>
              <a:rPr lang="zh-TW" noProof="0"/>
              <a:t>第三層</a:t>
            </a:r>
          </a:p>
          <a:p>
            <a:pPr lvl="3"/>
            <a:r>
              <a:rPr lang="zh-TW" noProof="0"/>
              <a:t>第四層</a:t>
            </a:r>
          </a:p>
          <a:p>
            <a:pPr lvl="4"/>
            <a:r>
              <a:rPr lang="zh-TW" noProof="0"/>
              <a:t>第五層</a:t>
            </a:r>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fontAlgn="auto" latinLnBrk="0">
              <a:spcBef>
                <a:spcPts val="0"/>
              </a:spcBef>
              <a:spcAft>
                <a:spcPts val="0"/>
              </a:spcAft>
              <a:defRPr kumimoji="0" lang="zh-TW" sz="1200">
                <a:latin typeface="+mn-lt"/>
                <a:ea typeface="+mn-ea"/>
              </a:defRPr>
            </a:lvl1pPr>
          </a:lstStyle>
          <a:p>
            <a:pPr>
              <a:defRPr/>
            </a:pPr>
            <a:endParaRPr/>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fontAlgn="auto" latinLnBrk="0">
              <a:spcBef>
                <a:spcPts val="0"/>
              </a:spcBef>
              <a:spcAft>
                <a:spcPts val="0"/>
              </a:spcAft>
              <a:defRPr kumimoji="0" lang="zh-TW" sz="1200">
                <a:latin typeface="+mn-lt"/>
                <a:ea typeface="+mn-ea"/>
              </a:defRPr>
            </a:lvl1pPr>
          </a:lstStyle>
          <a:p>
            <a:pPr>
              <a:defRPr/>
            </a:pPr>
            <a:fld id="{03C6DAB4-D118-4B5C-BE9F-5392C72F8D9F}" type="slidenum">
              <a:rPr lang="en-US" altLang="zh-TW"/>
              <a:pPr>
                <a:defRPr/>
              </a:pPr>
              <a:t>‹#›</a:t>
            </a:fld>
            <a:endParaRPr/>
          </a:p>
        </p:txBody>
      </p:sp>
    </p:spTree>
    <p:extLst>
      <p:ext uri="{BB962C8B-B14F-4D97-AF65-F5344CB8AC3E}">
        <p14:creationId xmlns:p14="http://schemas.microsoft.com/office/powerpoint/2010/main" xmlns="" val="21507803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lang="zh-TW" sz="1200" kern="1200">
        <a:solidFill>
          <a:schemeClr val="tx1"/>
        </a:solidFill>
        <a:latin typeface="+mn-lt"/>
        <a:ea typeface="+mn-ea"/>
        <a:cs typeface="+mn-cs"/>
      </a:defRPr>
    </a:lvl1pPr>
    <a:lvl2pPr marL="457200" algn="l" rtl="0" eaLnBrk="0" fontAlgn="base" hangingPunct="0">
      <a:spcBef>
        <a:spcPct val="30000"/>
      </a:spcBef>
      <a:spcAft>
        <a:spcPct val="0"/>
      </a:spcAft>
      <a:defRPr lang="zh-TW" sz="1200" kern="1200">
        <a:solidFill>
          <a:schemeClr val="tx1"/>
        </a:solidFill>
        <a:latin typeface="+mn-lt"/>
        <a:ea typeface="+mn-ea"/>
        <a:cs typeface="+mn-cs"/>
      </a:defRPr>
    </a:lvl2pPr>
    <a:lvl3pPr marL="914400" algn="l" rtl="0" eaLnBrk="0" fontAlgn="base" hangingPunct="0">
      <a:spcBef>
        <a:spcPct val="30000"/>
      </a:spcBef>
      <a:spcAft>
        <a:spcPct val="0"/>
      </a:spcAft>
      <a:defRPr lang="zh-TW" sz="1200" kern="1200">
        <a:solidFill>
          <a:schemeClr val="tx1"/>
        </a:solidFill>
        <a:latin typeface="+mn-lt"/>
        <a:ea typeface="+mn-ea"/>
        <a:cs typeface="+mn-cs"/>
      </a:defRPr>
    </a:lvl3pPr>
    <a:lvl4pPr marL="1371600" algn="l" rtl="0" eaLnBrk="0" fontAlgn="base" hangingPunct="0">
      <a:spcBef>
        <a:spcPct val="30000"/>
      </a:spcBef>
      <a:spcAft>
        <a:spcPct val="0"/>
      </a:spcAft>
      <a:defRPr lang="zh-TW" sz="1200" kern="1200">
        <a:solidFill>
          <a:schemeClr val="tx1"/>
        </a:solidFill>
        <a:latin typeface="+mn-lt"/>
        <a:ea typeface="+mn-ea"/>
        <a:cs typeface="+mn-cs"/>
      </a:defRPr>
    </a:lvl4pPr>
    <a:lvl5pPr marL="1828800" algn="l" rtl="0" eaLnBrk="0" fontAlgn="base" hangingPunct="0">
      <a:spcBef>
        <a:spcPct val="30000"/>
      </a:spcBef>
      <a:spcAft>
        <a:spcPct val="0"/>
      </a:spcAft>
      <a:defRPr lang="zh-TW" sz="1200" kern="1200">
        <a:solidFill>
          <a:schemeClr val="tx1"/>
        </a:solidFill>
        <a:latin typeface="+mn-lt"/>
        <a:ea typeface="+mn-ea"/>
        <a:cs typeface="+mn-cs"/>
      </a:defRPr>
    </a:lvl5pPr>
    <a:lvl6pPr marL="2286000" algn="l" defTabSz="914400" rtl="0" eaLnBrk="1" latinLnBrk="0" hangingPunct="1">
      <a:defRPr lang="zh-TW" sz="1200" kern="1200">
        <a:solidFill>
          <a:schemeClr val="tx1"/>
        </a:solidFill>
        <a:latin typeface="+mn-lt"/>
        <a:ea typeface="+mn-ea"/>
        <a:cs typeface="+mn-cs"/>
      </a:defRPr>
    </a:lvl6pPr>
    <a:lvl7pPr marL="2743200" algn="l" defTabSz="914400" rtl="0" eaLnBrk="1" latinLnBrk="0" hangingPunct="1">
      <a:defRPr lang="zh-TW" sz="1200" kern="1200">
        <a:solidFill>
          <a:schemeClr val="tx1"/>
        </a:solidFill>
        <a:latin typeface="+mn-lt"/>
        <a:ea typeface="+mn-ea"/>
        <a:cs typeface="+mn-cs"/>
      </a:defRPr>
    </a:lvl7pPr>
    <a:lvl8pPr marL="3200400" algn="l" defTabSz="914400" rtl="0" eaLnBrk="1" latinLnBrk="0" hangingPunct="1">
      <a:defRPr lang="zh-TW" sz="1200" kern="1200">
        <a:solidFill>
          <a:schemeClr val="tx1"/>
        </a:solidFill>
        <a:latin typeface="+mn-lt"/>
        <a:ea typeface="+mn-ea"/>
        <a:cs typeface="+mn-cs"/>
      </a:defRPr>
    </a:lvl8pPr>
    <a:lvl9pPr marL="3657600" algn="l" defTabSz="914400" rtl="0" eaLnBrk="1" latinLnBrk="0" hangingPunct="1">
      <a:defRPr lang="zh-TW"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altLang="en-US" dirty="0" smtClean="0">
              <a:ea typeface="新細明體" charset="-120"/>
            </a:endParaRPr>
          </a:p>
          <a:p>
            <a:pPr eaLnBrk="1" hangingPunct="1">
              <a:spcBef>
                <a:spcPct val="0"/>
              </a:spcBef>
            </a:pPr>
            <a:endParaRPr altLang="en-US" dirty="0" smtClean="0">
              <a:ea typeface="新細明體" charset="-120"/>
            </a:endParaRPr>
          </a:p>
        </p:txBody>
      </p:sp>
      <p:sp>
        <p:nvSpPr>
          <p:cNvPr id="153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46A9185-DBC1-4490-95F0-9BB339167FE3}" type="slidenum">
              <a:rPr altLang="zh-TW" smtClean="0"/>
              <a:pPr fontAlgn="base">
                <a:spcBef>
                  <a:spcPct val="0"/>
                </a:spcBef>
                <a:spcAft>
                  <a:spcPct val="0"/>
                </a:spcAft>
                <a:defRPr/>
              </a:pPr>
              <a:t>1</a:t>
            </a:fld>
            <a:endParaRPr altLang="zh-TW"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p:spPr>
      </p:sp>
      <p:sp>
        <p:nvSpPr>
          <p:cNvPr id="3072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altLang="zh-TW" dirty="0" smtClean="0"/>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414E809-261F-46F9-9D88-4DC66B8532F0}" type="slidenum">
              <a:rPr altLang="zh-TW" smtClean="0"/>
              <a:pPr fontAlgn="base">
                <a:spcBef>
                  <a:spcPct val="0"/>
                </a:spcBef>
                <a:spcAft>
                  <a:spcPct val="0"/>
                </a:spcAft>
                <a:defRPr/>
              </a:pPr>
              <a:t>11</a:t>
            </a:fld>
            <a:endParaRPr altLang="zh-TW"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altLang="zh-TW" dirty="0" smtClean="0"/>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4646B3F-1D30-481A-B0A7-C02ECAF5A748}" type="slidenum">
              <a:rPr altLang="zh-TW" smtClean="0"/>
              <a:pPr fontAlgn="base">
                <a:spcBef>
                  <a:spcPct val="0"/>
                </a:spcBef>
                <a:spcAft>
                  <a:spcPct val="0"/>
                </a:spcAft>
                <a:defRPr/>
              </a:pPr>
              <a:t>12</a:t>
            </a:fld>
            <a:endParaRPr altLang="zh-TW"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altLang="zh-TW" dirty="0" smtClean="0"/>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D5E1663-0EEA-4955-94CC-93FFFF28CF8C}" type="slidenum">
              <a:rPr altLang="zh-TW" smtClean="0"/>
              <a:pPr fontAlgn="base">
                <a:spcBef>
                  <a:spcPct val="0"/>
                </a:spcBef>
                <a:spcAft>
                  <a:spcPct val="0"/>
                </a:spcAft>
                <a:defRPr/>
              </a:pPr>
              <a:t>13</a:t>
            </a:fld>
            <a:endParaRPr altLang="zh-TW"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p:spPr>
      </p:sp>
      <p:sp>
        <p:nvSpPr>
          <p:cNvPr id="3481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altLang="zh-TW" dirty="0" smtClean="0"/>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5CFA28B-9030-43D5-8043-DD12932BE708}" type="slidenum">
              <a:rPr altLang="zh-TW" smtClean="0"/>
              <a:pPr fontAlgn="base">
                <a:spcBef>
                  <a:spcPct val="0"/>
                </a:spcBef>
                <a:spcAft>
                  <a:spcPct val="0"/>
                </a:spcAft>
                <a:defRPr/>
              </a:pPr>
              <a:t>14</a:t>
            </a:fld>
            <a:endParaRPr altLang="zh-TW"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altLang="zh-TW" dirty="0" smtClean="0"/>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7A1D777-4A67-480E-94BB-10A597D42C86}" type="slidenum">
              <a:rPr altLang="zh-TW" smtClean="0"/>
              <a:pPr fontAlgn="base">
                <a:spcBef>
                  <a:spcPct val="0"/>
                </a:spcBef>
                <a:spcAft>
                  <a:spcPct val="0"/>
                </a:spcAft>
                <a:defRPr/>
              </a:pPr>
              <a:t>15</a:t>
            </a:fld>
            <a:endParaRPr altLang="zh-TW"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noFill/>
          <a:ln>
            <a:solidFill>
              <a:srgbClr val="000000"/>
            </a:solidFill>
            <a:miter lim="800000"/>
            <a:headEnd/>
            <a:tailEnd/>
          </a:ln>
        </p:spPr>
      </p:sp>
      <p:sp>
        <p:nvSpPr>
          <p:cNvPr id="3891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altLang="zh-TW" dirty="0" smtClean="0"/>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CF940D6-CC82-413A-B357-E616842CF6AD}" type="slidenum">
              <a:rPr altLang="zh-TW" smtClean="0"/>
              <a:pPr fontAlgn="base">
                <a:spcBef>
                  <a:spcPct val="0"/>
                </a:spcBef>
                <a:spcAft>
                  <a:spcPct val="0"/>
                </a:spcAft>
                <a:defRPr/>
              </a:pPr>
              <a:t>16</a:t>
            </a:fld>
            <a:endParaRPr altLang="zh-TW"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p:spPr>
      </p:sp>
      <p:sp>
        <p:nvSpPr>
          <p:cNvPr id="409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altLang="zh-TW" dirty="0" smtClean="0"/>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4EA223C-B53D-4410-929A-B901EF3CEED1}" type="slidenum">
              <a:rPr altLang="zh-TW" smtClean="0"/>
              <a:pPr fontAlgn="base">
                <a:spcBef>
                  <a:spcPct val="0"/>
                </a:spcBef>
                <a:spcAft>
                  <a:spcPct val="0"/>
                </a:spcAft>
                <a:defRPr/>
              </a:pPr>
              <a:t>17</a:t>
            </a:fld>
            <a:endParaRPr altLang="zh-TW"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bwMode="auto">
          <a:noFill/>
          <a:ln>
            <a:solidFill>
              <a:srgbClr val="000000"/>
            </a:solidFill>
            <a:miter lim="800000"/>
            <a:headEnd/>
            <a:tailEnd/>
          </a:ln>
        </p:spPr>
      </p:sp>
      <p:sp>
        <p:nvSpPr>
          <p:cNvPr id="430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altLang="zh-TW" dirty="0" smtClean="0"/>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ABCE94D-A876-445E-9479-6BC24E74B5AC}" type="slidenum">
              <a:rPr altLang="zh-TW" smtClean="0"/>
              <a:pPr fontAlgn="base">
                <a:spcBef>
                  <a:spcPct val="0"/>
                </a:spcBef>
                <a:spcAft>
                  <a:spcPct val="0"/>
                </a:spcAft>
                <a:defRPr/>
              </a:pPr>
              <a:t>18</a:t>
            </a:fld>
            <a:endParaRPr altLang="zh-TW"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noFill/>
          <a:ln>
            <a:solidFill>
              <a:srgbClr val="000000"/>
            </a:solidFill>
            <a:miter lim="800000"/>
            <a:headEnd/>
            <a:tailEnd/>
          </a:ln>
        </p:spPr>
      </p:sp>
      <p:sp>
        <p:nvSpPr>
          <p:cNvPr id="450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altLang="zh-TW" dirty="0" smtClean="0"/>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DB0839F-0B3C-44FA-A482-1F99E881E474}" type="slidenum">
              <a:rPr altLang="zh-TW" smtClean="0"/>
              <a:pPr fontAlgn="base">
                <a:spcBef>
                  <a:spcPct val="0"/>
                </a:spcBef>
                <a:spcAft>
                  <a:spcPct val="0"/>
                </a:spcAft>
                <a:defRPr/>
              </a:pPr>
              <a:t>19</a:t>
            </a:fld>
            <a:endParaRPr altLang="zh-TW"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p:cNvSpPr>
          <p:nvPr>
            <p:ph type="sldImg"/>
          </p:nvPr>
        </p:nvSpPr>
        <p:spPr bwMode="auto">
          <a:noFill/>
          <a:ln>
            <a:solidFill>
              <a:srgbClr val="000000"/>
            </a:solidFill>
            <a:miter lim="800000"/>
            <a:headEnd/>
            <a:tailEnd/>
          </a:ln>
        </p:spPr>
      </p:sp>
      <p:sp>
        <p:nvSpPr>
          <p:cNvPr id="471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altLang="zh-TW" dirty="0" smtClean="0"/>
              <a:t>* </a:t>
            </a:r>
            <a:r>
              <a:rPr altLang="en-US" dirty="0" smtClean="0">
                <a:ea typeface="新細明體" charset="-120"/>
              </a:rPr>
              <a:t>如果任何 這些問題造成排程延遲或需要進一步討論，請將細節放入下一張投影片。</a:t>
            </a:r>
          </a:p>
          <a:p>
            <a:pPr eaLnBrk="1" hangingPunct="1">
              <a:spcBef>
                <a:spcPct val="0"/>
              </a:spcBef>
            </a:pPr>
            <a:endParaRPr altLang="zh-TW" dirty="0" smtClean="0"/>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D45ECCB-EBB2-4C41-A919-8CE43888D6A1}" type="slidenum">
              <a:rPr altLang="zh-TW" smtClean="0"/>
              <a:pPr fontAlgn="base">
                <a:spcBef>
                  <a:spcPct val="0"/>
                </a:spcBef>
                <a:spcAft>
                  <a:spcPct val="0"/>
                </a:spcAft>
                <a:defRPr/>
              </a:pPr>
              <a:t>20</a:t>
            </a:fld>
            <a:endParaRPr altLang="zh-TW"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altLang="zh-TW" dirty="0" smtClean="0"/>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7BA57A9-32B0-492E-B528-A68C98906B8D}" type="slidenum">
              <a:rPr altLang="zh-TW" smtClean="0"/>
              <a:pPr fontAlgn="base">
                <a:spcBef>
                  <a:spcPct val="0"/>
                </a:spcBef>
                <a:spcAft>
                  <a:spcPct val="0"/>
                </a:spcAft>
                <a:defRPr/>
              </a:pPr>
              <a:t>2</a:t>
            </a:fld>
            <a:endParaRPr altLang="zh-TW"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p:cNvSpPr>
          <p:nvPr>
            <p:ph type="sldImg"/>
          </p:nvPr>
        </p:nvSpPr>
        <p:spPr bwMode="auto">
          <a:noFill/>
          <a:ln>
            <a:solidFill>
              <a:srgbClr val="000000"/>
            </a:solidFill>
            <a:miter lim="800000"/>
            <a:headEnd/>
            <a:tailEnd/>
          </a:ln>
        </p:spPr>
      </p:sp>
      <p:sp>
        <p:nvSpPr>
          <p:cNvPr id="491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altLang="zh-TW" smtClean="0"/>
              <a:t>* </a:t>
            </a:r>
            <a:r>
              <a:rPr altLang="en-US" smtClean="0">
                <a:ea typeface="新細明體" charset="-120"/>
              </a:rPr>
              <a:t>如果任何 這些問題造成排程延遲或需要進一步討論，請將細節放入下一張投影片。</a:t>
            </a:r>
          </a:p>
          <a:p>
            <a:pPr eaLnBrk="1" hangingPunct="1">
              <a:spcBef>
                <a:spcPct val="0"/>
              </a:spcBef>
            </a:pPr>
            <a:endParaRPr altLang="zh-TW" smtClean="0"/>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A64F40A-4071-462E-A115-6E21563F59BB}" type="slidenum">
              <a:rPr altLang="zh-TW" smtClean="0"/>
              <a:pPr fontAlgn="base">
                <a:spcBef>
                  <a:spcPct val="0"/>
                </a:spcBef>
                <a:spcAft>
                  <a:spcPct val="0"/>
                </a:spcAft>
                <a:defRPr/>
              </a:pPr>
              <a:t>21</a:t>
            </a:fld>
            <a:endParaRPr altLang="zh-TW"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p:cNvSpPr>
          <p:nvPr>
            <p:ph type="sldImg"/>
          </p:nvPr>
        </p:nvSpPr>
        <p:spPr bwMode="auto">
          <a:noFill/>
          <a:ln>
            <a:solidFill>
              <a:srgbClr val="000000"/>
            </a:solidFill>
            <a:miter lim="800000"/>
            <a:headEnd/>
            <a:tailEnd/>
          </a:ln>
        </p:spPr>
      </p:sp>
      <p:sp>
        <p:nvSpPr>
          <p:cNvPr id="5325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altLang="zh-TW" smtClean="0"/>
              <a:t>* </a:t>
            </a:r>
            <a:r>
              <a:rPr altLang="en-US" smtClean="0">
                <a:ea typeface="新細明體" charset="-120"/>
              </a:rPr>
              <a:t>如果任何 這些問題造成排程延遲或需要進一步討論，請將細節放入下一張投影片。</a:t>
            </a:r>
          </a:p>
          <a:p>
            <a:pPr eaLnBrk="1" hangingPunct="1">
              <a:spcBef>
                <a:spcPct val="0"/>
              </a:spcBef>
            </a:pPr>
            <a:endParaRPr altLang="zh-TW" smtClean="0"/>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47534BB-920D-435A-8392-1A1511D36516}" type="slidenum">
              <a:rPr altLang="zh-TW" smtClean="0"/>
              <a:pPr fontAlgn="base">
                <a:spcBef>
                  <a:spcPct val="0"/>
                </a:spcBef>
                <a:spcAft>
                  <a:spcPct val="0"/>
                </a:spcAft>
                <a:defRPr/>
              </a:pPr>
              <a:t>22</a:t>
            </a:fld>
            <a:endParaRPr altLang="zh-TW"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p:cNvSpPr>
          <p:nvPr>
            <p:ph type="sldImg"/>
          </p:nvPr>
        </p:nvSpPr>
        <p:spPr bwMode="auto">
          <a:noFill/>
          <a:ln>
            <a:solidFill>
              <a:srgbClr val="000000"/>
            </a:solidFill>
            <a:miter lim="800000"/>
            <a:headEnd/>
            <a:tailEnd/>
          </a:ln>
        </p:spPr>
      </p:sp>
      <p:sp>
        <p:nvSpPr>
          <p:cNvPr id="552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altLang="zh-TW" smtClean="0"/>
              <a:t>* </a:t>
            </a:r>
            <a:r>
              <a:rPr altLang="en-US" smtClean="0">
                <a:ea typeface="新細明體" charset="-120"/>
              </a:rPr>
              <a:t>如果任何 這些問題造成排程延遲或需要進一步討論，請將細節放入下一張投影片。</a:t>
            </a:r>
          </a:p>
          <a:p>
            <a:pPr eaLnBrk="1" hangingPunct="1">
              <a:spcBef>
                <a:spcPct val="0"/>
              </a:spcBef>
            </a:pPr>
            <a:endParaRPr altLang="zh-TW" smtClean="0"/>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A351231-222B-400E-B312-C73485EE1758}" type="slidenum">
              <a:rPr altLang="zh-TW" smtClean="0"/>
              <a:pPr fontAlgn="base">
                <a:spcBef>
                  <a:spcPct val="0"/>
                </a:spcBef>
                <a:spcAft>
                  <a:spcPct val="0"/>
                </a:spcAft>
                <a:defRPr/>
              </a:pPr>
              <a:t>23</a:t>
            </a:fld>
            <a:endParaRPr altLang="zh-TW"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p:cNvSpPr>
          <p:nvPr>
            <p:ph type="sldImg"/>
          </p:nvPr>
        </p:nvSpPr>
        <p:spPr bwMode="auto">
          <a:noFill/>
          <a:ln>
            <a:solidFill>
              <a:srgbClr val="000000"/>
            </a:solidFill>
            <a:miter lim="800000"/>
            <a:headEnd/>
            <a:tailEnd/>
          </a:ln>
        </p:spPr>
      </p:sp>
      <p:sp>
        <p:nvSpPr>
          <p:cNvPr id="552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altLang="zh-TW" smtClean="0"/>
              <a:t>* </a:t>
            </a:r>
            <a:r>
              <a:rPr altLang="en-US" smtClean="0">
                <a:ea typeface="新細明體" charset="-120"/>
              </a:rPr>
              <a:t>如果任何 這些問題造成排程延遲或需要進一步討論，請將細節放入下一張投影片。</a:t>
            </a:r>
          </a:p>
          <a:p>
            <a:pPr eaLnBrk="1" hangingPunct="1">
              <a:spcBef>
                <a:spcPct val="0"/>
              </a:spcBef>
            </a:pPr>
            <a:endParaRPr altLang="zh-TW" smtClean="0"/>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A351231-222B-400E-B312-C73485EE1758}" type="slidenum">
              <a:rPr altLang="zh-TW" smtClean="0"/>
              <a:pPr fontAlgn="base">
                <a:spcBef>
                  <a:spcPct val="0"/>
                </a:spcBef>
                <a:spcAft>
                  <a:spcPct val="0"/>
                </a:spcAft>
                <a:defRPr/>
              </a:pPr>
              <a:t>24</a:t>
            </a:fld>
            <a:endParaRPr altLang="zh-TW"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p:cNvSpPr>
          <p:nvPr>
            <p:ph type="sldImg"/>
          </p:nvPr>
        </p:nvSpPr>
        <p:spPr bwMode="auto">
          <a:noFill/>
          <a:ln>
            <a:solidFill>
              <a:srgbClr val="000000"/>
            </a:solidFill>
            <a:miter lim="800000"/>
            <a:headEnd/>
            <a:tailEnd/>
          </a:ln>
        </p:spPr>
      </p:sp>
      <p:sp>
        <p:nvSpPr>
          <p:cNvPr id="573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altLang="zh-TW" smtClean="0"/>
              <a:t>* </a:t>
            </a:r>
            <a:r>
              <a:rPr altLang="en-US" smtClean="0">
                <a:ea typeface="新細明體" charset="-120"/>
              </a:rPr>
              <a:t>如果任何 這些問題造成排程延遲或需要進一步討論，請將細節放入下一張投影片。</a:t>
            </a:r>
          </a:p>
          <a:p>
            <a:pPr eaLnBrk="1" hangingPunct="1">
              <a:spcBef>
                <a:spcPct val="0"/>
              </a:spcBef>
            </a:pPr>
            <a:endParaRPr altLang="zh-TW" smtClean="0"/>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D36DF0E-1BC8-48CF-B6A9-BA30AF784BF5}" type="slidenum">
              <a:rPr altLang="zh-TW" smtClean="0"/>
              <a:pPr fontAlgn="base">
                <a:spcBef>
                  <a:spcPct val="0"/>
                </a:spcBef>
                <a:spcAft>
                  <a:spcPct val="0"/>
                </a:spcAft>
                <a:defRPr/>
              </a:pPr>
              <a:t>25</a:t>
            </a:fld>
            <a:endParaRPr altLang="zh-TW"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p:cNvSpPr>
          <p:nvPr>
            <p:ph type="sldImg"/>
          </p:nvPr>
        </p:nvSpPr>
        <p:spPr bwMode="auto">
          <a:noFill/>
          <a:ln>
            <a:solidFill>
              <a:srgbClr val="000000"/>
            </a:solidFill>
            <a:miter lim="800000"/>
            <a:headEnd/>
            <a:tailEnd/>
          </a:ln>
        </p:spPr>
      </p:sp>
      <p:sp>
        <p:nvSpPr>
          <p:cNvPr id="593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altLang="zh-TW" smtClean="0"/>
              <a:t>* </a:t>
            </a:r>
            <a:r>
              <a:rPr altLang="en-US" smtClean="0">
                <a:ea typeface="新細明體" charset="-120"/>
              </a:rPr>
              <a:t>如果任何 這些問題造成排程延遲或需要進一步討論，請將細節放入下一張投影片。</a:t>
            </a:r>
          </a:p>
          <a:p>
            <a:pPr eaLnBrk="1" hangingPunct="1">
              <a:spcBef>
                <a:spcPct val="0"/>
              </a:spcBef>
            </a:pPr>
            <a:endParaRPr altLang="zh-TW" smtClean="0"/>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F2FC2EA-31BC-4A4F-A5F0-EB0A5655D253}" type="slidenum">
              <a:rPr altLang="zh-TW" smtClean="0"/>
              <a:pPr fontAlgn="base">
                <a:spcBef>
                  <a:spcPct val="0"/>
                </a:spcBef>
                <a:spcAft>
                  <a:spcPct val="0"/>
                </a:spcAft>
                <a:defRPr/>
              </a:pPr>
              <a:t>26</a:t>
            </a:fld>
            <a:endParaRPr altLang="zh-TW"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xfrm>
            <a:off x="917575" y="744538"/>
            <a:ext cx="4962525" cy="3722687"/>
          </a:xfrm>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altLang="en-US" smtClean="0">
                <a:ea typeface="新細明體" charset="-120"/>
              </a:rPr>
              <a:t>此範本可當作起始檔案，以便提供專案的更新 里程碑的更新。</a:t>
            </a:r>
          </a:p>
          <a:p>
            <a:pPr eaLnBrk="1" hangingPunct="1">
              <a:spcBef>
                <a:spcPct val="0"/>
              </a:spcBef>
            </a:pPr>
            <a:endParaRPr altLang="zh-TW" smtClean="0"/>
          </a:p>
          <a:p>
            <a:pPr eaLnBrk="1" hangingPunct="1">
              <a:spcBef>
                <a:spcPct val="0"/>
              </a:spcBef>
            </a:pPr>
            <a:r>
              <a:rPr altLang="en-US" sz="1000" b="1" smtClean="0">
                <a:ea typeface="新細明體" charset="-120"/>
              </a:rPr>
              <a:t>章節</a:t>
            </a:r>
            <a:endParaRPr altLang="en-US" sz="1000" smtClean="0">
              <a:ea typeface="新細明體" charset="-120"/>
            </a:endParaRPr>
          </a:p>
          <a:p>
            <a:pPr eaLnBrk="1" hangingPunct="1">
              <a:spcBef>
                <a:spcPct val="0"/>
              </a:spcBef>
            </a:pPr>
            <a:r>
              <a:rPr altLang="en-US" sz="1000" smtClean="0">
                <a:ea typeface="新細明體" charset="-120"/>
              </a:rPr>
              <a:t>在投影片上按一下右鍵以新增章節。 章節可協助您組織投影片，或簡化多個作者之間的共同作業。</a:t>
            </a:r>
          </a:p>
          <a:p>
            <a:pPr eaLnBrk="1" hangingPunct="1">
              <a:spcBef>
                <a:spcPct val="0"/>
              </a:spcBef>
            </a:pPr>
            <a:endParaRPr altLang="en-US" sz="1000" b="1" smtClean="0">
              <a:ea typeface="新細明體" charset="-120"/>
            </a:endParaRPr>
          </a:p>
          <a:p>
            <a:pPr eaLnBrk="1" hangingPunct="1">
              <a:spcBef>
                <a:spcPct val="0"/>
              </a:spcBef>
            </a:pPr>
            <a:r>
              <a:rPr altLang="en-US" sz="1000" b="1" smtClean="0">
                <a:ea typeface="新細明體" charset="-120"/>
              </a:rPr>
              <a:t>備忘稿</a:t>
            </a:r>
          </a:p>
          <a:p>
            <a:pPr eaLnBrk="1" hangingPunct="1">
              <a:spcBef>
                <a:spcPct val="0"/>
              </a:spcBef>
            </a:pPr>
            <a:r>
              <a:rPr altLang="en-US" sz="1000" smtClean="0">
                <a:ea typeface="新細明體" charset="-120"/>
              </a:rPr>
              <a:t>使用 </a:t>
            </a:r>
            <a:r>
              <a:rPr altLang="zh-TW" sz="1000" smtClean="0"/>
              <a:t>[</a:t>
            </a:r>
            <a:r>
              <a:rPr altLang="en-US" sz="1000" smtClean="0">
                <a:ea typeface="新細明體" charset="-120"/>
              </a:rPr>
              <a:t>備忘稿</a:t>
            </a:r>
            <a:r>
              <a:rPr altLang="zh-TW" sz="1000" smtClean="0"/>
              <a:t>] </a:t>
            </a:r>
            <a:r>
              <a:rPr altLang="en-US" sz="1000" smtClean="0">
                <a:ea typeface="新細明體" charset="-120"/>
              </a:rPr>
              <a:t>章節記錄交付備忘稿，或提供其他詳細資料給對象。 於簡報期間在 </a:t>
            </a:r>
            <a:r>
              <a:rPr altLang="zh-TW" sz="1000" smtClean="0"/>
              <a:t>[</a:t>
            </a:r>
            <a:r>
              <a:rPr altLang="en-US" sz="1000" smtClean="0">
                <a:ea typeface="新細明體" charset="-120"/>
              </a:rPr>
              <a:t>簡報檢視</a:t>
            </a:r>
            <a:r>
              <a:rPr altLang="zh-TW" sz="1000" smtClean="0"/>
              <a:t>] </a:t>
            </a:r>
            <a:r>
              <a:rPr altLang="en-US" sz="1000" smtClean="0">
                <a:ea typeface="新細明體" charset="-120"/>
              </a:rPr>
              <a:t>中檢視這些備忘稿。 </a:t>
            </a:r>
          </a:p>
          <a:p>
            <a:pPr eaLnBrk="1" hangingPunct="1">
              <a:spcBef>
                <a:spcPct val="0"/>
              </a:spcBef>
            </a:pPr>
            <a:r>
              <a:rPr altLang="en-US" sz="1000" smtClean="0">
                <a:ea typeface="新細明體" charset="-120"/>
              </a:rPr>
              <a:t>請記住字型大小 </a:t>
            </a:r>
            <a:r>
              <a:rPr altLang="zh-TW" sz="1000" smtClean="0"/>
              <a:t>(</a:t>
            </a:r>
            <a:r>
              <a:rPr altLang="en-US" sz="1000" smtClean="0">
                <a:ea typeface="新細明體" charset="-120"/>
              </a:rPr>
              <a:t>對於協助工具、可見度、影片拍攝及線上生產非常重要</a:t>
            </a:r>
            <a:r>
              <a:rPr altLang="zh-TW" sz="1000" smtClean="0"/>
              <a:t>)</a:t>
            </a:r>
          </a:p>
          <a:p>
            <a:pPr eaLnBrk="1" hangingPunct="1">
              <a:spcBef>
                <a:spcPct val="0"/>
              </a:spcBef>
            </a:pPr>
            <a:endParaRPr lang="en-US" altLang="zh-TW" sz="1000" smtClean="0"/>
          </a:p>
          <a:p>
            <a:pPr eaLnBrk="1" hangingPunct="1">
              <a:spcBef>
                <a:spcPct val="0"/>
              </a:spcBef>
            </a:pPr>
            <a:r>
              <a:rPr altLang="en-US" sz="1000" b="1" smtClean="0">
                <a:ea typeface="新細明體" charset="-120"/>
              </a:rPr>
              <a:t>協調的色彩 </a:t>
            </a:r>
          </a:p>
          <a:p>
            <a:pPr eaLnBrk="1" hangingPunct="1">
              <a:spcBef>
                <a:spcPct val="0"/>
              </a:spcBef>
            </a:pPr>
            <a:r>
              <a:rPr altLang="en-US" sz="1000" smtClean="0">
                <a:ea typeface="新細明體" charset="-120"/>
              </a:rPr>
              <a:t>請特別注意圖形、圖表及文字方塊。 </a:t>
            </a:r>
          </a:p>
          <a:p>
            <a:pPr eaLnBrk="1" hangingPunct="1">
              <a:spcBef>
                <a:spcPct val="0"/>
              </a:spcBef>
            </a:pPr>
            <a:r>
              <a:rPr altLang="en-US" sz="1000" smtClean="0">
                <a:ea typeface="新細明體" charset="-120"/>
              </a:rPr>
              <a:t>考慮出席者將以黑白或 灰階列印。執行測試列印，以確保在進行純黑白及 灰階列印時色彩正確。</a:t>
            </a:r>
          </a:p>
          <a:p>
            <a:pPr eaLnBrk="1" hangingPunct="1">
              <a:spcBef>
                <a:spcPct val="0"/>
              </a:spcBef>
            </a:pPr>
            <a:endParaRPr altLang="en-US" sz="1000" smtClean="0">
              <a:ea typeface="新細明體" charset="-120"/>
            </a:endParaRPr>
          </a:p>
          <a:p>
            <a:pPr eaLnBrk="1" hangingPunct="1">
              <a:spcBef>
                <a:spcPct val="0"/>
              </a:spcBef>
            </a:pPr>
            <a:r>
              <a:rPr altLang="en-US" sz="1000" b="1" smtClean="0">
                <a:ea typeface="新細明體" charset="-120"/>
              </a:rPr>
              <a:t>圖形、表格和圖表</a:t>
            </a:r>
          </a:p>
          <a:p>
            <a:pPr eaLnBrk="1" hangingPunct="1">
              <a:spcBef>
                <a:spcPct val="0"/>
              </a:spcBef>
            </a:pPr>
            <a:r>
              <a:rPr altLang="en-US" sz="1000" smtClean="0">
                <a:ea typeface="新細明體" charset="-120"/>
              </a:rPr>
              <a:t>保持簡單</a:t>
            </a:r>
            <a:r>
              <a:rPr altLang="zh-TW" sz="1000" smtClean="0"/>
              <a:t>: </a:t>
            </a:r>
            <a:r>
              <a:rPr altLang="en-US" sz="1000" smtClean="0">
                <a:ea typeface="新細明體" charset="-120"/>
              </a:rPr>
              <a:t>如果可能，使用一致而不令人分心的樣式和色彩。</a:t>
            </a:r>
          </a:p>
          <a:p>
            <a:pPr eaLnBrk="1" hangingPunct="1">
              <a:spcBef>
                <a:spcPct val="0"/>
              </a:spcBef>
            </a:pPr>
            <a:r>
              <a:rPr altLang="en-US" sz="1000" smtClean="0">
                <a:ea typeface="新細明體" charset="-120"/>
              </a:rPr>
              <a:t>所有圖表和表格都加上標籤。</a:t>
            </a:r>
          </a:p>
          <a:p>
            <a:pPr eaLnBrk="1" hangingPunct="1">
              <a:spcBef>
                <a:spcPct val="0"/>
              </a:spcBef>
            </a:pPr>
            <a:endParaRPr altLang="en-US" smtClean="0">
              <a:ea typeface="新細明體" charset="-120"/>
            </a:endParaRPr>
          </a:p>
          <a:p>
            <a:pPr eaLnBrk="1" hangingPunct="1">
              <a:spcBef>
                <a:spcPct val="0"/>
              </a:spcBef>
            </a:pPr>
            <a:endParaRPr altLang="en-US" smtClean="0">
              <a:ea typeface="新細明體" charset="-120"/>
            </a:endParaRPr>
          </a:p>
        </p:txBody>
      </p:sp>
      <p:sp>
        <p:nvSpPr>
          <p:cNvPr id="153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A5550E1-CC3A-4F01-A459-4A5791D0B76F}" type="slidenum">
              <a:rPr altLang="zh-TW" smtClean="0"/>
              <a:pPr fontAlgn="base">
                <a:spcBef>
                  <a:spcPct val="0"/>
                </a:spcBef>
                <a:spcAft>
                  <a:spcPct val="0"/>
                </a:spcAft>
                <a:defRPr/>
              </a:pPr>
              <a:t>27</a:t>
            </a:fld>
            <a:endParaRPr altLang="zh-TW"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Image Placeholder 1"/>
          <p:cNvSpPr>
            <a:spLocks noGrp="1" noRot="1" noChangeAspect="1"/>
          </p:cNvSpPr>
          <p:nvPr>
            <p:ph type="sldImg"/>
          </p:nvPr>
        </p:nvSpPr>
        <p:spPr bwMode="auto">
          <a:xfrm>
            <a:off x="917575" y="744538"/>
            <a:ext cx="4962525" cy="3722687"/>
          </a:xfrm>
          <a:noFill/>
          <a:ln>
            <a:solidFill>
              <a:srgbClr val="000000"/>
            </a:solidFill>
            <a:miter lim="800000"/>
            <a:headEnd/>
            <a:tailEnd/>
          </a:ln>
        </p:spPr>
      </p:sp>
      <p:sp>
        <p:nvSpPr>
          <p:cNvPr id="716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altLang="zh-TW" smtClean="0"/>
              <a:t>* </a:t>
            </a:r>
            <a:r>
              <a:rPr altLang="en-US" smtClean="0">
                <a:ea typeface="新細明體" charset="-120"/>
              </a:rPr>
              <a:t>如果任何 這些問題造成排程延遲或需要進一步討論，請將細節放入下一張投影片。</a:t>
            </a:r>
          </a:p>
          <a:p>
            <a:pPr eaLnBrk="1" hangingPunct="1">
              <a:spcBef>
                <a:spcPct val="0"/>
              </a:spcBef>
            </a:pPr>
            <a:endParaRPr altLang="zh-TW" smtClean="0"/>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633003-191C-4C1F-9B2A-41CE0C87ABAA}" type="slidenum">
              <a:rPr altLang="zh-TW" smtClean="0"/>
              <a:pPr fontAlgn="base">
                <a:spcBef>
                  <a:spcPct val="0"/>
                </a:spcBef>
                <a:spcAft>
                  <a:spcPct val="0"/>
                </a:spcAft>
                <a:defRPr/>
              </a:pPr>
              <a:t>3</a:t>
            </a:fld>
            <a:endParaRPr altLang="zh-TW"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Image Placeholder 1"/>
          <p:cNvSpPr>
            <a:spLocks noGrp="1" noRot="1" noChangeAspect="1"/>
          </p:cNvSpPr>
          <p:nvPr>
            <p:ph type="sldImg"/>
          </p:nvPr>
        </p:nvSpPr>
        <p:spPr bwMode="auto">
          <a:xfrm>
            <a:off x="917575" y="744538"/>
            <a:ext cx="4962525" cy="3722687"/>
          </a:xfrm>
          <a:noFill/>
          <a:ln>
            <a:solidFill>
              <a:srgbClr val="000000"/>
            </a:solidFill>
            <a:miter lim="800000"/>
            <a:headEnd/>
            <a:tailEnd/>
          </a:ln>
        </p:spPr>
      </p:sp>
      <p:sp>
        <p:nvSpPr>
          <p:cNvPr id="716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altLang="zh-TW" smtClean="0"/>
              <a:t>* </a:t>
            </a:r>
            <a:r>
              <a:rPr altLang="en-US" smtClean="0">
                <a:ea typeface="新細明體" charset="-120"/>
              </a:rPr>
              <a:t>如果任何 這些問題造成排程延遲或需要進一步討論，請將細節放入下一張投影片。</a:t>
            </a:r>
          </a:p>
          <a:p>
            <a:pPr eaLnBrk="1" hangingPunct="1">
              <a:spcBef>
                <a:spcPct val="0"/>
              </a:spcBef>
            </a:pPr>
            <a:endParaRPr altLang="zh-TW" smtClean="0"/>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633003-191C-4C1F-9B2A-41CE0C87ABAA}" type="slidenum">
              <a:rPr altLang="zh-TW" smtClean="0"/>
              <a:pPr fontAlgn="base">
                <a:spcBef>
                  <a:spcPct val="0"/>
                </a:spcBef>
                <a:spcAft>
                  <a:spcPct val="0"/>
                </a:spcAft>
                <a:defRPr/>
              </a:pPr>
              <a:t>4</a:t>
            </a:fld>
            <a:endParaRPr altLang="zh-TW"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altLang="zh-TW" dirty="0" smtClean="0"/>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4E5F52A-86E6-4BBD-9B8E-81E6B1ED2BAF}" type="slidenum">
              <a:rPr altLang="zh-TW" smtClean="0"/>
              <a:pPr fontAlgn="base">
                <a:spcBef>
                  <a:spcPct val="0"/>
                </a:spcBef>
                <a:spcAft>
                  <a:spcPct val="0"/>
                </a:spcAft>
                <a:defRPr/>
              </a:pPr>
              <a:t>6</a:t>
            </a:fld>
            <a:endParaRPr altLang="zh-TW"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altLang="zh-TW" dirty="0" smtClean="0"/>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4E5F52A-86E6-4BBD-9B8E-81E6B1ED2BAF}" type="slidenum">
              <a:rPr altLang="zh-TW" smtClean="0"/>
              <a:pPr fontAlgn="base">
                <a:spcBef>
                  <a:spcPct val="0"/>
                </a:spcBef>
                <a:spcAft>
                  <a:spcPct val="0"/>
                </a:spcAft>
                <a:defRPr/>
              </a:pPr>
              <a:t>7</a:t>
            </a:fld>
            <a:endParaRPr altLang="zh-TW"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Image Placeholder 1"/>
          <p:cNvSpPr>
            <a:spLocks noGrp="1" noRot="1" noChangeAspect="1"/>
          </p:cNvSpPr>
          <p:nvPr>
            <p:ph type="sldImg"/>
          </p:nvPr>
        </p:nvSpPr>
        <p:spPr bwMode="auto">
          <a:noFill/>
          <a:ln>
            <a:solidFill>
              <a:srgbClr val="000000"/>
            </a:solidFill>
            <a:miter lim="800000"/>
            <a:headEnd/>
            <a:tailEnd/>
          </a:ln>
        </p:spPr>
      </p:sp>
      <p:sp>
        <p:nvSpPr>
          <p:cNvPr id="7373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altLang="zh-TW" smtClean="0"/>
              <a:t>* </a:t>
            </a:r>
            <a:r>
              <a:rPr altLang="en-US" smtClean="0">
                <a:ea typeface="新細明體" charset="-120"/>
              </a:rPr>
              <a:t>如果任何 這些問題造成排程延遲或需要進一步討論，請將細節放入下一張投影片。</a:t>
            </a:r>
          </a:p>
          <a:p>
            <a:pPr eaLnBrk="1" hangingPunct="1">
              <a:spcBef>
                <a:spcPct val="0"/>
              </a:spcBef>
            </a:pPr>
            <a:endParaRPr altLang="zh-TW" smtClean="0"/>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D418926-3607-4B07-8A0B-72C894024710}" type="slidenum">
              <a:rPr altLang="zh-TW" smtClean="0"/>
              <a:pPr fontAlgn="base">
                <a:spcBef>
                  <a:spcPct val="0"/>
                </a:spcBef>
                <a:spcAft>
                  <a:spcPct val="0"/>
                </a:spcAft>
                <a:defRPr/>
              </a:pPr>
              <a:t>8</a:t>
            </a:fld>
            <a:endParaRPr altLang="zh-TW"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altLang="zh-TW" dirty="0" smtClean="0"/>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C04CBB9-DD10-484C-AD6B-0505E123542E}" type="slidenum">
              <a:rPr altLang="zh-TW" smtClean="0"/>
              <a:pPr fontAlgn="base">
                <a:spcBef>
                  <a:spcPct val="0"/>
                </a:spcBef>
                <a:spcAft>
                  <a:spcPct val="0"/>
                </a:spcAft>
                <a:defRPr/>
              </a:pPr>
              <a:t>9</a:t>
            </a:fld>
            <a:endParaRPr altLang="zh-TW"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altLang="zh-TW" dirty="0" smtClean="0"/>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C04CBB9-DD10-484C-AD6B-0505E123542E}" type="slidenum">
              <a:rPr altLang="zh-TW" smtClean="0"/>
              <a:pPr fontAlgn="base">
                <a:spcBef>
                  <a:spcPct val="0"/>
                </a:spcBef>
                <a:spcAft>
                  <a:spcPct val="0"/>
                </a:spcAft>
                <a:defRPr/>
              </a:pPr>
              <a:t>10</a:t>
            </a:fld>
            <a:endParaRPr altLang="zh-TW"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5" Type="http://schemas.openxmlformats.org/officeDocument/2006/relationships/image" Target="../media/image5.jpeg"/><Relationship Id="rId4"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cstate="print"/>
          <a:srcRect/>
          <a:stretch>
            <a:fillRect/>
          </a:stretch>
        </p:blipFill>
        <p:spPr bwMode="auto">
          <a:xfrm>
            <a:off x="0" y="4365625"/>
            <a:ext cx="9144000" cy="2492375"/>
          </a:xfrm>
          <a:prstGeom prst="rect">
            <a:avLst/>
          </a:prstGeom>
          <a:noFill/>
          <a:ln w="9525">
            <a:noFill/>
            <a:miter lim="800000"/>
            <a:headEnd/>
            <a:tailEnd/>
          </a:ln>
        </p:spPr>
      </p:pic>
      <p:pic>
        <p:nvPicPr>
          <p:cNvPr id="5" name="Picture 7"/>
          <p:cNvPicPr>
            <a:picLocks noChangeAspect="1"/>
          </p:cNvPicPr>
          <p:nvPr userDrawn="1"/>
        </p:nvPicPr>
        <p:blipFill rotWithShape="1">
          <a:blip r:embed="rId3" cstate="email">
            <a:extLst/>
          </a:blip>
          <a:srcRect/>
          <a:stretch/>
        </p:blipFill>
        <p:spPr>
          <a:xfrm>
            <a:off x="6477000" y="1295400"/>
            <a:ext cx="901373" cy="901373"/>
          </a:xfrm>
          <a:prstGeom prst="ellipse">
            <a:avLst/>
          </a:prstGeom>
          <a:ln>
            <a:noFill/>
          </a:ln>
          <a:effectLst>
            <a:outerShdw blurRad="292100" dist="76200" dir="2700000" algn="tl" rotWithShape="0">
              <a:srgbClr val="333333">
                <a:alpha val="50000"/>
              </a:srgbClr>
            </a:outerShdw>
          </a:effectLst>
        </p:spPr>
      </p:pic>
      <p:pic>
        <p:nvPicPr>
          <p:cNvPr id="6" name="Picture 8"/>
          <p:cNvPicPr>
            <a:picLocks noChangeAspect="1"/>
          </p:cNvPicPr>
          <p:nvPr userDrawn="1"/>
        </p:nvPicPr>
        <p:blipFill rotWithShape="1">
          <a:blip r:embed="rId4" cstate="email">
            <a:extLst/>
          </a:blip>
          <a:srcRect/>
          <a:stretch/>
        </p:blipFill>
        <p:spPr>
          <a:xfrm>
            <a:off x="5791200" y="1905000"/>
            <a:ext cx="1240461" cy="1240461"/>
          </a:xfrm>
          <a:prstGeom prst="ellipse">
            <a:avLst/>
          </a:prstGeom>
          <a:ln>
            <a:noFill/>
          </a:ln>
          <a:effectLst>
            <a:outerShdw blurRad="292100" dist="76200" dir="2700000" algn="tl" rotWithShape="0">
              <a:srgbClr val="333333">
                <a:alpha val="50000"/>
              </a:srgbClr>
            </a:outerShdw>
          </a:effectLst>
        </p:spPr>
      </p:pic>
      <p:pic>
        <p:nvPicPr>
          <p:cNvPr id="7" name="Picture 9"/>
          <p:cNvPicPr>
            <a:picLocks noChangeAspect="1"/>
          </p:cNvPicPr>
          <p:nvPr userDrawn="1"/>
        </p:nvPicPr>
        <p:blipFill rotWithShape="1">
          <a:blip r:embed="rId5" cstate="email">
            <a:extLst/>
          </a:blip>
          <a:srcRect/>
          <a:stretch/>
        </p:blipFill>
        <p:spPr>
          <a:xfrm>
            <a:off x="6705600" y="2209800"/>
            <a:ext cx="1828800" cy="1828800"/>
          </a:xfrm>
          <a:prstGeom prst="ellipse">
            <a:avLst/>
          </a:prstGeom>
          <a:ln>
            <a:noFill/>
          </a:ln>
          <a:effectLst>
            <a:outerShdw blurRad="292100" dist="76200" dir="2700000" algn="tl" rotWithShape="0">
              <a:srgbClr val="333333">
                <a:alpha val="50000"/>
              </a:srgbClr>
            </a:outerShdw>
          </a:effectLst>
        </p:spPr>
      </p:pic>
      <p:sp>
        <p:nvSpPr>
          <p:cNvPr id="9" name="標題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zh-TW" altLang="en-US" smtClean="0"/>
              <a:t>按一下以編輯母片標題樣式</a:t>
            </a:r>
            <a:endParaRPr lang="en-US"/>
          </a:p>
        </p:txBody>
      </p:sp>
      <p:sp>
        <p:nvSpPr>
          <p:cNvPr id="17" name="副標題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TW" altLang="en-US" smtClean="0"/>
              <a:t>按一下以編輯母片副標題樣式</a:t>
            </a:r>
            <a:endParaRPr lang="en-US"/>
          </a:p>
        </p:txBody>
      </p:sp>
      <p:sp>
        <p:nvSpPr>
          <p:cNvPr id="8" name="日期版面配置區 29"/>
          <p:cNvSpPr>
            <a:spLocks noGrp="1"/>
          </p:cNvSpPr>
          <p:nvPr>
            <p:ph type="dt" sz="half" idx="10"/>
          </p:nvPr>
        </p:nvSpPr>
        <p:spPr/>
        <p:txBody>
          <a:bodyPr/>
          <a:lstStyle>
            <a:lvl1pPr>
              <a:defRPr/>
            </a:lvl1pPr>
          </a:lstStyle>
          <a:p>
            <a:pPr>
              <a:defRPr/>
            </a:pPr>
            <a:fld id="{C6257F68-C083-49B8-A0BA-E9B71BCC735A}" type="datetime1">
              <a:rPr lang="en-US" altLang="zh-TW"/>
              <a:pPr>
                <a:defRPr/>
              </a:pPr>
              <a:t>4/28/2016</a:t>
            </a:fld>
            <a:endParaRPr lang="zh-TW" altLang="en-US"/>
          </a:p>
        </p:txBody>
      </p:sp>
      <p:sp>
        <p:nvSpPr>
          <p:cNvPr id="10" name="頁尾版面配置區 18"/>
          <p:cNvSpPr>
            <a:spLocks noGrp="1"/>
          </p:cNvSpPr>
          <p:nvPr>
            <p:ph type="ftr" sz="quarter" idx="11"/>
          </p:nvPr>
        </p:nvSpPr>
        <p:spPr/>
        <p:txBody>
          <a:bodyPr/>
          <a:lstStyle>
            <a:lvl1pPr>
              <a:defRPr/>
            </a:lvl1pPr>
          </a:lstStyle>
          <a:p>
            <a:pPr>
              <a:defRPr/>
            </a:pPr>
            <a:endParaRPr lang="zh-TW" altLang="zh-TW"/>
          </a:p>
        </p:txBody>
      </p:sp>
      <p:sp>
        <p:nvSpPr>
          <p:cNvPr id="11" name="投影片編號版面配置區 26"/>
          <p:cNvSpPr>
            <a:spLocks noGrp="1"/>
          </p:cNvSpPr>
          <p:nvPr>
            <p:ph type="sldNum" sz="quarter" idx="12"/>
          </p:nvPr>
        </p:nvSpPr>
        <p:spPr/>
        <p:txBody>
          <a:bodyPr/>
          <a:lstStyle>
            <a:lvl1pPr>
              <a:defRPr/>
            </a:lvl1pPr>
          </a:lstStyle>
          <a:p>
            <a:pPr>
              <a:defRPr/>
            </a:pPr>
            <a:fld id="{0B0B898E-DA41-4A93-A115-A4C3C6B1C6DF}" type="slidenum">
              <a:rPr lang="en-US" altLang="zh-TW"/>
              <a:pPr>
                <a:defRPr/>
              </a:pPr>
              <a:t>‹#›</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par>
                                <p:cTn id="11" presetID="31" presetClass="entr" presetSubtype="0" fill="hold" nodeType="withEffect">
                                  <p:stCondLst>
                                    <p:cond delay="500"/>
                                  </p:stCondLst>
                                  <p:iterate type="lt">
                                    <p:tmPct val="5000"/>
                                  </p:iterate>
                                  <p:childTnLst>
                                    <p:set>
                                      <p:cBhvr>
                                        <p:cTn id="12" dur="1" fill="hold">
                                          <p:stCondLst>
                                            <p:cond delay="0"/>
                                          </p:stCondLst>
                                        </p:cTn>
                                        <p:tgtEl>
                                          <p:spTgt spid="6"/>
                                        </p:tgtEl>
                                        <p:attrNameLst>
                                          <p:attrName>style.visibility</p:attrName>
                                        </p:attrNameLst>
                                      </p:cBhvr>
                                      <p:to>
                                        <p:strVal val="visible"/>
                                      </p:to>
                                    </p:set>
                                    <p:anim calcmode="lin" valueType="num">
                                      <p:cBhvr>
                                        <p:cTn id="13" dur="1000" fill="hold"/>
                                        <p:tgtEl>
                                          <p:spTgt spid="6"/>
                                        </p:tgtEl>
                                        <p:attrNameLst>
                                          <p:attrName>ppt_w</p:attrName>
                                        </p:attrNameLst>
                                      </p:cBhvr>
                                      <p:tavLst>
                                        <p:tav tm="0">
                                          <p:val>
                                            <p:fltVal val="0"/>
                                          </p:val>
                                        </p:tav>
                                        <p:tav tm="100000">
                                          <p:val>
                                            <p:strVal val="#ppt_w"/>
                                          </p:val>
                                        </p:tav>
                                      </p:tavLst>
                                    </p:anim>
                                    <p:anim calcmode="lin" valueType="num">
                                      <p:cBhvr>
                                        <p:cTn id="14" dur="1000" fill="hold"/>
                                        <p:tgtEl>
                                          <p:spTgt spid="6"/>
                                        </p:tgtEl>
                                        <p:attrNameLst>
                                          <p:attrName>ppt_h</p:attrName>
                                        </p:attrNameLst>
                                      </p:cBhvr>
                                      <p:tavLst>
                                        <p:tav tm="0">
                                          <p:val>
                                            <p:fltVal val="0"/>
                                          </p:val>
                                        </p:tav>
                                        <p:tav tm="100000">
                                          <p:val>
                                            <p:strVal val="#ppt_h"/>
                                          </p:val>
                                        </p:tav>
                                      </p:tavLst>
                                    </p:anim>
                                    <p:anim calcmode="lin" valueType="num">
                                      <p:cBhvr>
                                        <p:cTn id="15" dur="1000" fill="hold"/>
                                        <p:tgtEl>
                                          <p:spTgt spid="6"/>
                                        </p:tgtEl>
                                        <p:attrNameLst>
                                          <p:attrName>style.rotation</p:attrName>
                                        </p:attrNameLst>
                                      </p:cBhvr>
                                      <p:tavLst>
                                        <p:tav tm="0">
                                          <p:val>
                                            <p:fltVal val="90"/>
                                          </p:val>
                                        </p:tav>
                                        <p:tav tm="100000">
                                          <p:val>
                                            <p:fltVal val="0"/>
                                          </p:val>
                                        </p:tav>
                                      </p:tavLst>
                                    </p:anim>
                                    <p:animEffect transition="in" filter="fade">
                                      <p:cBhvr>
                                        <p:cTn id="16" dur="1000"/>
                                        <p:tgtEl>
                                          <p:spTgt spid="6"/>
                                        </p:tgtEl>
                                      </p:cBhvr>
                                    </p:animEffect>
                                  </p:childTnLst>
                                </p:cTn>
                              </p:par>
                              <p:par>
                                <p:cTn id="17" presetID="31" presetClass="entr" presetSubtype="0" fill="hold" nodeType="withEffect">
                                  <p:stCondLst>
                                    <p:cond delay="1000"/>
                                  </p:stCondLst>
                                  <p:iterate type="lt">
                                    <p:tmPct val="5000"/>
                                  </p:iterate>
                                  <p:childTnLst>
                                    <p:set>
                                      <p:cBhvr>
                                        <p:cTn id="18" dur="1" fill="hold">
                                          <p:stCondLst>
                                            <p:cond delay="0"/>
                                          </p:stCondLst>
                                        </p:cTn>
                                        <p:tgtEl>
                                          <p:spTgt spid="7"/>
                                        </p:tgtEl>
                                        <p:attrNameLst>
                                          <p:attrName>style.visibility</p:attrName>
                                        </p:attrNameLst>
                                      </p:cBhvr>
                                      <p:to>
                                        <p:strVal val="visible"/>
                                      </p:to>
                                    </p:set>
                                    <p:anim calcmode="lin" valueType="num">
                                      <p:cBhvr>
                                        <p:cTn id="19" dur="1000" fill="hold"/>
                                        <p:tgtEl>
                                          <p:spTgt spid="7"/>
                                        </p:tgtEl>
                                        <p:attrNameLst>
                                          <p:attrName>ppt_w</p:attrName>
                                        </p:attrNameLst>
                                      </p:cBhvr>
                                      <p:tavLst>
                                        <p:tav tm="0">
                                          <p:val>
                                            <p:fltVal val="0"/>
                                          </p:val>
                                        </p:tav>
                                        <p:tav tm="100000">
                                          <p:val>
                                            <p:strVal val="#ppt_w"/>
                                          </p:val>
                                        </p:tav>
                                      </p:tavLst>
                                    </p:anim>
                                    <p:anim calcmode="lin" valueType="num">
                                      <p:cBhvr>
                                        <p:cTn id="20" dur="1000" fill="hold"/>
                                        <p:tgtEl>
                                          <p:spTgt spid="7"/>
                                        </p:tgtEl>
                                        <p:attrNameLst>
                                          <p:attrName>ppt_h</p:attrName>
                                        </p:attrNameLst>
                                      </p:cBhvr>
                                      <p:tavLst>
                                        <p:tav tm="0">
                                          <p:val>
                                            <p:fltVal val="0"/>
                                          </p:val>
                                        </p:tav>
                                        <p:tav tm="100000">
                                          <p:val>
                                            <p:strVal val="#ppt_h"/>
                                          </p:val>
                                        </p:tav>
                                      </p:tavLst>
                                    </p:anim>
                                    <p:anim calcmode="lin" valueType="num">
                                      <p:cBhvr>
                                        <p:cTn id="21" dur="1000" fill="hold"/>
                                        <p:tgtEl>
                                          <p:spTgt spid="7"/>
                                        </p:tgtEl>
                                        <p:attrNameLst>
                                          <p:attrName>style.rotation</p:attrName>
                                        </p:attrNameLst>
                                      </p:cBhvr>
                                      <p:tavLst>
                                        <p:tav tm="0">
                                          <p:val>
                                            <p:fltVal val="90"/>
                                          </p:val>
                                        </p:tav>
                                        <p:tav tm="100000">
                                          <p:val>
                                            <p:fltVal val="0"/>
                                          </p:val>
                                        </p:tav>
                                      </p:tavLst>
                                    </p:anim>
                                    <p:animEffect transition="in" filter="fade">
                                      <p:cBhvr>
                                        <p:cTn id="22" dur="1000"/>
                                        <p:tgtEl>
                                          <p:spTgt spid="7"/>
                                        </p:tgtEl>
                                      </p:cBhvr>
                                    </p:animEffect>
                                  </p:childTnLst>
                                </p:cTn>
                              </p:par>
                            </p:childTnLst>
                          </p:cTn>
                        </p:par>
                        <p:par>
                          <p:cTn id="23" fill="hold">
                            <p:stCondLst>
                              <p:cond delay="2000"/>
                            </p:stCondLst>
                            <p:childTnLst>
                              <p:par>
                                <p:cTn id="24" presetID="10" presetClass="entr" presetSubtype="0" fill="hold" nodeType="after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fade">
                                      <p:cBhvr>
                                        <p:cTn id="26"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9"/>
          <p:cNvSpPr>
            <a:spLocks noGrp="1"/>
          </p:cNvSpPr>
          <p:nvPr>
            <p:ph type="dt" sz="half" idx="10"/>
          </p:nvPr>
        </p:nvSpPr>
        <p:spPr/>
        <p:txBody>
          <a:bodyPr/>
          <a:lstStyle>
            <a:lvl1pPr>
              <a:defRPr/>
            </a:lvl1pPr>
          </a:lstStyle>
          <a:p>
            <a:pPr>
              <a:defRPr/>
            </a:pPr>
            <a:fld id="{437BF7E3-C79C-490C-BFE9-0BF10626BF78}" type="datetime1">
              <a:rPr lang="en-US" altLang="zh-TW"/>
              <a:pPr>
                <a:defRPr/>
              </a:pPr>
              <a:t>4/28/2016</a:t>
            </a:fld>
            <a:endParaRPr lang="zh-TW" altLang="en-US"/>
          </a:p>
        </p:txBody>
      </p:sp>
      <p:sp>
        <p:nvSpPr>
          <p:cNvPr id="5" name="頁尾版面配置區 21"/>
          <p:cNvSpPr>
            <a:spLocks noGrp="1"/>
          </p:cNvSpPr>
          <p:nvPr>
            <p:ph type="ftr" sz="quarter" idx="11"/>
          </p:nvPr>
        </p:nvSpPr>
        <p:spPr/>
        <p:txBody>
          <a:bodyPr/>
          <a:lstStyle>
            <a:lvl1pPr>
              <a:defRPr/>
            </a:lvl1pPr>
          </a:lstStyle>
          <a:p>
            <a:pPr>
              <a:defRPr/>
            </a:pPr>
            <a:endParaRPr lang="zh-TW" altLang="zh-TW"/>
          </a:p>
        </p:txBody>
      </p:sp>
      <p:sp>
        <p:nvSpPr>
          <p:cNvPr id="6" name="投影片編號版面配置區 17"/>
          <p:cNvSpPr>
            <a:spLocks noGrp="1"/>
          </p:cNvSpPr>
          <p:nvPr>
            <p:ph type="sldNum" sz="quarter" idx="12"/>
          </p:nvPr>
        </p:nvSpPr>
        <p:spPr/>
        <p:txBody>
          <a:bodyPr/>
          <a:lstStyle>
            <a:lvl1pPr>
              <a:defRPr/>
            </a:lvl1pPr>
          </a:lstStyle>
          <a:p>
            <a:pPr>
              <a:defRPr/>
            </a:pPr>
            <a:fld id="{63FFC06C-6EA6-443E-B1E9-8582920A43F2}" type="slidenum">
              <a:rPr lang="en-US" altLang="zh-TW"/>
              <a:pPr>
                <a:defRPr/>
              </a:pPr>
              <a:t>‹#›</a:t>
            </a:fld>
            <a:endParaRPr lang="en-US"/>
          </a:p>
        </p:txBody>
      </p:sp>
    </p:spTree>
  </p:cSld>
  <p:clrMapOvr>
    <a:masterClrMapping/>
  </p:clrMapOvr>
  <p:transition spd="slow">
    <p:blinds/>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914401"/>
            <a:ext cx="2057400" cy="5211763"/>
          </a:xfrm>
        </p:spPr>
        <p:txBody>
          <a:bodyPr vert="eaVert"/>
          <a:lstStyle/>
          <a:p>
            <a:r>
              <a:rPr lang="zh-TW" altLang="en-US" smtClean="0"/>
              <a:t>按一下以編輯母片標題樣式</a:t>
            </a:r>
            <a:endParaRPr lang="en-US"/>
          </a:p>
        </p:txBody>
      </p:sp>
      <p:sp>
        <p:nvSpPr>
          <p:cNvPr id="3" name="直排文字版面配置區 2"/>
          <p:cNvSpPr>
            <a:spLocks noGrp="1"/>
          </p:cNvSpPr>
          <p:nvPr>
            <p:ph type="body" orient="vert" idx="1"/>
          </p:nvPr>
        </p:nvSpPr>
        <p:spPr>
          <a:xfrm>
            <a:off x="457200" y="914401"/>
            <a:ext cx="6019800" cy="5211763"/>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9"/>
          <p:cNvSpPr>
            <a:spLocks noGrp="1"/>
          </p:cNvSpPr>
          <p:nvPr>
            <p:ph type="dt" sz="half" idx="10"/>
          </p:nvPr>
        </p:nvSpPr>
        <p:spPr/>
        <p:txBody>
          <a:bodyPr/>
          <a:lstStyle>
            <a:lvl1pPr>
              <a:defRPr/>
            </a:lvl1pPr>
          </a:lstStyle>
          <a:p>
            <a:pPr>
              <a:defRPr/>
            </a:pPr>
            <a:fld id="{3D66B751-E691-4A62-BE46-68DF2F019734}" type="datetime1">
              <a:rPr lang="en-US" altLang="zh-TW"/>
              <a:pPr>
                <a:defRPr/>
              </a:pPr>
              <a:t>4/28/2016</a:t>
            </a:fld>
            <a:endParaRPr lang="zh-TW" altLang="en-US"/>
          </a:p>
        </p:txBody>
      </p:sp>
      <p:sp>
        <p:nvSpPr>
          <p:cNvPr id="5" name="頁尾版面配置區 21"/>
          <p:cNvSpPr>
            <a:spLocks noGrp="1"/>
          </p:cNvSpPr>
          <p:nvPr>
            <p:ph type="ftr" sz="quarter" idx="11"/>
          </p:nvPr>
        </p:nvSpPr>
        <p:spPr/>
        <p:txBody>
          <a:bodyPr/>
          <a:lstStyle>
            <a:lvl1pPr>
              <a:defRPr/>
            </a:lvl1pPr>
          </a:lstStyle>
          <a:p>
            <a:pPr>
              <a:defRPr/>
            </a:pPr>
            <a:endParaRPr lang="zh-TW" altLang="zh-TW"/>
          </a:p>
        </p:txBody>
      </p:sp>
      <p:sp>
        <p:nvSpPr>
          <p:cNvPr id="6" name="投影片編號版面配置區 17"/>
          <p:cNvSpPr>
            <a:spLocks noGrp="1"/>
          </p:cNvSpPr>
          <p:nvPr>
            <p:ph type="sldNum" sz="quarter" idx="12"/>
          </p:nvPr>
        </p:nvSpPr>
        <p:spPr/>
        <p:txBody>
          <a:bodyPr/>
          <a:lstStyle>
            <a:lvl1pPr>
              <a:defRPr/>
            </a:lvl1pPr>
          </a:lstStyle>
          <a:p>
            <a:pPr>
              <a:defRPr/>
            </a:pPr>
            <a:fld id="{64E15CF2-5341-4603-BB58-A5C1B61572D1}" type="slidenum">
              <a:rPr lang="en-US" altLang="zh-TW"/>
              <a:pPr>
                <a:defRPr/>
              </a:pPr>
              <a:t>‹#›</a:t>
            </a:fld>
            <a:endParaRPr lang="en-US"/>
          </a:p>
        </p:txBody>
      </p:sp>
    </p:spTree>
  </p:cSld>
  <p:clrMapOvr>
    <a:masterClrMapping/>
  </p:clrMapOvr>
  <p:transition spd="slow">
    <p:blinds/>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4" name="Freeform 9"/>
          <p:cNvSpPr>
            <a:spLocks/>
          </p:cNvSpPr>
          <p:nvPr userDrawn="1"/>
        </p:nvSpPr>
        <p:spPr bwMode="auto">
          <a:xfrm>
            <a:off x="0" y="5516563"/>
            <a:ext cx="9144000" cy="1341437"/>
          </a:xfrm>
          <a:custGeom>
            <a:avLst/>
            <a:gdLst>
              <a:gd name="T0" fmla="*/ 5678 w 5811"/>
              <a:gd name="T1" fmla="*/ 565 h 1171"/>
              <a:gd name="T2" fmla="*/ 5559 w 5811"/>
              <a:gd name="T3" fmla="*/ 455 h 1171"/>
              <a:gd name="T4" fmla="*/ 5536 w 5811"/>
              <a:gd name="T5" fmla="*/ 794 h 1171"/>
              <a:gd name="T6" fmla="*/ 5471 w 5811"/>
              <a:gd name="T7" fmla="*/ 978 h 1171"/>
              <a:gd name="T8" fmla="*/ 5361 w 5811"/>
              <a:gd name="T9" fmla="*/ 620 h 1171"/>
              <a:gd name="T10" fmla="*/ 5223 w 5811"/>
              <a:gd name="T11" fmla="*/ 698 h 1171"/>
              <a:gd name="T12" fmla="*/ 5159 w 5811"/>
              <a:gd name="T13" fmla="*/ 1001 h 1171"/>
              <a:gd name="T14" fmla="*/ 5100 w 5811"/>
              <a:gd name="T15" fmla="*/ 1015 h 1171"/>
              <a:gd name="T16" fmla="*/ 4939 w 5811"/>
              <a:gd name="T17" fmla="*/ 863 h 1171"/>
              <a:gd name="T18" fmla="*/ 4907 w 5811"/>
              <a:gd name="T19" fmla="*/ 831 h 1171"/>
              <a:gd name="T20" fmla="*/ 4751 w 5811"/>
              <a:gd name="T21" fmla="*/ 974 h 1171"/>
              <a:gd name="T22" fmla="*/ 4654 w 5811"/>
              <a:gd name="T23" fmla="*/ 891 h 1171"/>
              <a:gd name="T24" fmla="*/ 4558 w 5811"/>
              <a:gd name="T25" fmla="*/ 992 h 1171"/>
              <a:gd name="T26" fmla="*/ 4498 w 5811"/>
              <a:gd name="T27" fmla="*/ 914 h 1171"/>
              <a:gd name="T28" fmla="*/ 4448 w 5811"/>
              <a:gd name="T29" fmla="*/ 749 h 1171"/>
              <a:gd name="T30" fmla="*/ 4402 w 5811"/>
              <a:gd name="T31" fmla="*/ 873 h 1171"/>
              <a:gd name="T32" fmla="*/ 4131 w 5811"/>
              <a:gd name="T33" fmla="*/ 730 h 1171"/>
              <a:gd name="T34" fmla="*/ 4081 w 5811"/>
              <a:gd name="T35" fmla="*/ 354 h 1171"/>
              <a:gd name="T36" fmla="*/ 3961 w 5811"/>
              <a:gd name="T37" fmla="*/ 689 h 1171"/>
              <a:gd name="T38" fmla="*/ 3704 w 5811"/>
              <a:gd name="T39" fmla="*/ 643 h 1171"/>
              <a:gd name="T40" fmla="*/ 3241 w 5811"/>
              <a:gd name="T41" fmla="*/ 873 h 1171"/>
              <a:gd name="T42" fmla="*/ 3089 w 5811"/>
              <a:gd name="T43" fmla="*/ 886 h 1171"/>
              <a:gd name="T44" fmla="*/ 2984 w 5811"/>
              <a:gd name="T45" fmla="*/ 914 h 1171"/>
              <a:gd name="T46" fmla="*/ 2873 w 5811"/>
              <a:gd name="T47" fmla="*/ 138 h 1171"/>
              <a:gd name="T48" fmla="*/ 2731 w 5811"/>
              <a:gd name="T49" fmla="*/ 0 h 1171"/>
              <a:gd name="T50" fmla="*/ 2589 w 5811"/>
              <a:gd name="T51" fmla="*/ 106 h 1171"/>
              <a:gd name="T52" fmla="*/ 2515 w 5811"/>
              <a:gd name="T53" fmla="*/ 606 h 1171"/>
              <a:gd name="T54" fmla="*/ 2492 w 5811"/>
              <a:gd name="T55" fmla="*/ 390 h 1171"/>
              <a:gd name="T56" fmla="*/ 2373 w 5811"/>
              <a:gd name="T57" fmla="*/ 468 h 1171"/>
              <a:gd name="T58" fmla="*/ 2341 w 5811"/>
              <a:gd name="T59" fmla="*/ 615 h 1171"/>
              <a:gd name="T60" fmla="*/ 2277 w 5811"/>
              <a:gd name="T61" fmla="*/ 808 h 1171"/>
              <a:gd name="T62" fmla="*/ 1997 w 5811"/>
              <a:gd name="T63" fmla="*/ 716 h 1171"/>
              <a:gd name="T64" fmla="*/ 1758 w 5811"/>
              <a:gd name="T65" fmla="*/ 514 h 1171"/>
              <a:gd name="T66" fmla="*/ 1666 w 5811"/>
              <a:gd name="T67" fmla="*/ 703 h 1171"/>
              <a:gd name="T68" fmla="*/ 1639 w 5811"/>
              <a:gd name="T69" fmla="*/ 565 h 1171"/>
              <a:gd name="T70" fmla="*/ 1519 w 5811"/>
              <a:gd name="T71" fmla="*/ 473 h 1171"/>
              <a:gd name="T72" fmla="*/ 1423 w 5811"/>
              <a:gd name="T73" fmla="*/ 716 h 1171"/>
              <a:gd name="T74" fmla="*/ 1386 w 5811"/>
              <a:gd name="T75" fmla="*/ 845 h 1171"/>
              <a:gd name="T76" fmla="*/ 1285 w 5811"/>
              <a:gd name="T77" fmla="*/ 918 h 1171"/>
              <a:gd name="T78" fmla="*/ 1143 w 5811"/>
              <a:gd name="T79" fmla="*/ 574 h 1171"/>
              <a:gd name="T80" fmla="*/ 1074 w 5811"/>
              <a:gd name="T81" fmla="*/ 955 h 1171"/>
              <a:gd name="T82" fmla="*/ 996 w 5811"/>
              <a:gd name="T83" fmla="*/ 1029 h 1171"/>
              <a:gd name="T84" fmla="*/ 854 w 5811"/>
              <a:gd name="T85" fmla="*/ 987 h 1171"/>
              <a:gd name="T86" fmla="*/ 780 w 5811"/>
              <a:gd name="T87" fmla="*/ 873 h 1171"/>
              <a:gd name="T88" fmla="*/ 652 w 5811"/>
              <a:gd name="T89" fmla="*/ 868 h 1171"/>
              <a:gd name="T90" fmla="*/ 574 w 5811"/>
              <a:gd name="T91" fmla="*/ 909 h 1171"/>
              <a:gd name="T92" fmla="*/ 445 w 5811"/>
              <a:gd name="T93" fmla="*/ 909 h 1171"/>
              <a:gd name="T94" fmla="*/ 413 w 5811"/>
              <a:gd name="T95" fmla="*/ 923 h 1171"/>
              <a:gd name="T96" fmla="*/ 358 w 5811"/>
              <a:gd name="T97" fmla="*/ 762 h 1171"/>
              <a:gd name="T98" fmla="*/ 280 w 5811"/>
              <a:gd name="T99" fmla="*/ 808 h 1171"/>
              <a:gd name="T100" fmla="*/ 28 w 5811"/>
              <a:gd name="T101" fmla="*/ 684 h 1171"/>
              <a:gd name="T102" fmla="*/ 5811 w 5811"/>
              <a:gd name="T103" fmla="*/ 905 h 1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5811" h="1171">
                <a:moveTo>
                  <a:pt x="5765" y="877"/>
                </a:moveTo>
                <a:lnTo>
                  <a:pt x="5765" y="707"/>
                </a:lnTo>
                <a:lnTo>
                  <a:pt x="5765" y="565"/>
                </a:lnTo>
                <a:lnTo>
                  <a:pt x="5738" y="565"/>
                </a:lnTo>
                <a:lnTo>
                  <a:pt x="5678" y="565"/>
                </a:lnTo>
                <a:lnTo>
                  <a:pt x="5678" y="519"/>
                </a:lnTo>
                <a:lnTo>
                  <a:pt x="5646" y="519"/>
                </a:lnTo>
                <a:lnTo>
                  <a:pt x="5646" y="473"/>
                </a:lnTo>
                <a:lnTo>
                  <a:pt x="5591" y="436"/>
                </a:lnTo>
                <a:lnTo>
                  <a:pt x="5559" y="455"/>
                </a:lnTo>
                <a:lnTo>
                  <a:pt x="5559" y="579"/>
                </a:lnTo>
                <a:lnTo>
                  <a:pt x="5549" y="579"/>
                </a:lnTo>
                <a:lnTo>
                  <a:pt x="5549" y="716"/>
                </a:lnTo>
                <a:lnTo>
                  <a:pt x="5536" y="716"/>
                </a:lnTo>
                <a:lnTo>
                  <a:pt x="5536" y="794"/>
                </a:lnTo>
                <a:lnTo>
                  <a:pt x="5522" y="794"/>
                </a:lnTo>
                <a:lnTo>
                  <a:pt x="5522" y="845"/>
                </a:lnTo>
                <a:lnTo>
                  <a:pt x="5513" y="845"/>
                </a:lnTo>
                <a:lnTo>
                  <a:pt x="5513" y="978"/>
                </a:lnTo>
                <a:lnTo>
                  <a:pt x="5471" y="978"/>
                </a:lnTo>
                <a:lnTo>
                  <a:pt x="5471" y="918"/>
                </a:lnTo>
                <a:lnTo>
                  <a:pt x="5444" y="918"/>
                </a:lnTo>
                <a:lnTo>
                  <a:pt x="5412" y="918"/>
                </a:lnTo>
                <a:lnTo>
                  <a:pt x="5412" y="620"/>
                </a:lnTo>
                <a:lnTo>
                  <a:pt x="5361" y="620"/>
                </a:lnTo>
                <a:lnTo>
                  <a:pt x="5361" y="574"/>
                </a:lnTo>
                <a:lnTo>
                  <a:pt x="5343" y="574"/>
                </a:lnTo>
                <a:lnTo>
                  <a:pt x="5269" y="574"/>
                </a:lnTo>
                <a:lnTo>
                  <a:pt x="5269" y="698"/>
                </a:lnTo>
                <a:lnTo>
                  <a:pt x="5223" y="698"/>
                </a:lnTo>
                <a:lnTo>
                  <a:pt x="5223" y="905"/>
                </a:lnTo>
                <a:lnTo>
                  <a:pt x="5201" y="905"/>
                </a:lnTo>
                <a:lnTo>
                  <a:pt x="5201" y="955"/>
                </a:lnTo>
                <a:lnTo>
                  <a:pt x="5159" y="955"/>
                </a:lnTo>
                <a:lnTo>
                  <a:pt x="5159" y="1001"/>
                </a:lnTo>
                <a:lnTo>
                  <a:pt x="5141" y="1001"/>
                </a:lnTo>
                <a:lnTo>
                  <a:pt x="5141" y="1029"/>
                </a:lnTo>
                <a:lnTo>
                  <a:pt x="5122" y="1029"/>
                </a:lnTo>
                <a:lnTo>
                  <a:pt x="5122" y="1015"/>
                </a:lnTo>
                <a:lnTo>
                  <a:pt x="5100" y="1015"/>
                </a:lnTo>
                <a:lnTo>
                  <a:pt x="4980" y="1015"/>
                </a:lnTo>
                <a:lnTo>
                  <a:pt x="4980" y="996"/>
                </a:lnTo>
                <a:lnTo>
                  <a:pt x="4980" y="987"/>
                </a:lnTo>
                <a:lnTo>
                  <a:pt x="4980" y="863"/>
                </a:lnTo>
                <a:lnTo>
                  <a:pt x="4939" y="863"/>
                </a:lnTo>
                <a:lnTo>
                  <a:pt x="4939" y="886"/>
                </a:lnTo>
                <a:lnTo>
                  <a:pt x="4930" y="886"/>
                </a:lnTo>
                <a:lnTo>
                  <a:pt x="4907" y="873"/>
                </a:lnTo>
                <a:lnTo>
                  <a:pt x="4907" y="863"/>
                </a:lnTo>
                <a:lnTo>
                  <a:pt x="4907" y="831"/>
                </a:lnTo>
                <a:lnTo>
                  <a:pt x="4856" y="831"/>
                </a:lnTo>
                <a:lnTo>
                  <a:pt x="4856" y="868"/>
                </a:lnTo>
                <a:lnTo>
                  <a:pt x="4778" y="868"/>
                </a:lnTo>
                <a:lnTo>
                  <a:pt x="4778" y="974"/>
                </a:lnTo>
                <a:lnTo>
                  <a:pt x="4751" y="974"/>
                </a:lnTo>
                <a:lnTo>
                  <a:pt x="4751" y="964"/>
                </a:lnTo>
                <a:lnTo>
                  <a:pt x="4751" y="909"/>
                </a:lnTo>
                <a:lnTo>
                  <a:pt x="4700" y="909"/>
                </a:lnTo>
                <a:lnTo>
                  <a:pt x="4663" y="909"/>
                </a:lnTo>
                <a:lnTo>
                  <a:pt x="4654" y="891"/>
                </a:lnTo>
                <a:lnTo>
                  <a:pt x="4645" y="891"/>
                </a:lnTo>
                <a:lnTo>
                  <a:pt x="4627" y="909"/>
                </a:lnTo>
                <a:lnTo>
                  <a:pt x="4572" y="909"/>
                </a:lnTo>
                <a:lnTo>
                  <a:pt x="4572" y="992"/>
                </a:lnTo>
                <a:lnTo>
                  <a:pt x="4558" y="992"/>
                </a:lnTo>
                <a:lnTo>
                  <a:pt x="4558" y="960"/>
                </a:lnTo>
                <a:lnTo>
                  <a:pt x="4540" y="960"/>
                </a:lnTo>
                <a:lnTo>
                  <a:pt x="4540" y="923"/>
                </a:lnTo>
                <a:lnTo>
                  <a:pt x="4498" y="923"/>
                </a:lnTo>
                <a:lnTo>
                  <a:pt x="4498" y="914"/>
                </a:lnTo>
                <a:lnTo>
                  <a:pt x="4498" y="804"/>
                </a:lnTo>
                <a:lnTo>
                  <a:pt x="4484" y="804"/>
                </a:lnTo>
                <a:lnTo>
                  <a:pt x="4484" y="762"/>
                </a:lnTo>
                <a:lnTo>
                  <a:pt x="4466" y="749"/>
                </a:lnTo>
                <a:lnTo>
                  <a:pt x="4448" y="749"/>
                </a:lnTo>
                <a:lnTo>
                  <a:pt x="4420" y="749"/>
                </a:lnTo>
                <a:lnTo>
                  <a:pt x="4420" y="808"/>
                </a:lnTo>
                <a:lnTo>
                  <a:pt x="4406" y="808"/>
                </a:lnTo>
                <a:lnTo>
                  <a:pt x="4406" y="873"/>
                </a:lnTo>
                <a:lnTo>
                  <a:pt x="4402" y="873"/>
                </a:lnTo>
                <a:lnTo>
                  <a:pt x="4383" y="873"/>
                </a:lnTo>
                <a:lnTo>
                  <a:pt x="4383" y="684"/>
                </a:lnTo>
                <a:lnTo>
                  <a:pt x="4154" y="684"/>
                </a:lnTo>
                <a:lnTo>
                  <a:pt x="4131" y="693"/>
                </a:lnTo>
                <a:lnTo>
                  <a:pt x="4131" y="730"/>
                </a:lnTo>
                <a:lnTo>
                  <a:pt x="4099" y="730"/>
                </a:lnTo>
                <a:lnTo>
                  <a:pt x="4099" y="726"/>
                </a:lnTo>
                <a:lnTo>
                  <a:pt x="4099" y="409"/>
                </a:lnTo>
                <a:lnTo>
                  <a:pt x="4081" y="395"/>
                </a:lnTo>
                <a:lnTo>
                  <a:pt x="4081" y="354"/>
                </a:lnTo>
                <a:lnTo>
                  <a:pt x="4003" y="354"/>
                </a:lnTo>
                <a:lnTo>
                  <a:pt x="3984" y="363"/>
                </a:lnTo>
                <a:lnTo>
                  <a:pt x="3984" y="400"/>
                </a:lnTo>
                <a:lnTo>
                  <a:pt x="3961" y="400"/>
                </a:lnTo>
                <a:lnTo>
                  <a:pt x="3961" y="689"/>
                </a:lnTo>
                <a:lnTo>
                  <a:pt x="3952" y="689"/>
                </a:lnTo>
                <a:lnTo>
                  <a:pt x="3920" y="666"/>
                </a:lnTo>
                <a:lnTo>
                  <a:pt x="3741" y="666"/>
                </a:lnTo>
                <a:lnTo>
                  <a:pt x="3741" y="643"/>
                </a:lnTo>
                <a:lnTo>
                  <a:pt x="3704" y="643"/>
                </a:lnTo>
                <a:lnTo>
                  <a:pt x="3704" y="92"/>
                </a:lnTo>
                <a:lnTo>
                  <a:pt x="3429" y="92"/>
                </a:lnTo>
                <a:lnTo>
                  <a:pt x="3429" y="670"/>
                </a:lnTo>
                <a:lnTo>
                  <a:pt x="3241" y="670"/>
                </a:lnTo>
                <a:lnTo>
                  <a:pt x="3241" y="873"/>
                </a:lnTo>
                <a:lnTo>
                  <a:pt x="3107" y="873"/>
                </a:lnTo>
                <a:lnTo>
                  <a:pt x="3107" y="854"/>
                </a:lnTo>
                <a:lnTo>
                  <a:pt x="3107" y="850"/>
                </a:lnTo>
                <a:lnTo>
                  <a:pt x="3089" y="850"/>
                </a:lnTo>
                <a:lnTo>
                  <a:pt x="3089" y="886"/>
                </a:lnTo>
                <a:lnTo>
                  <a:pt x="3052" y="886"/>
                </a:lnTo>
                <a:lnTo>
                  <a:pt x="3006" y="886"/>
                </a:lnTo>
                <a:lnTo>
                  <a:pt x="3006" y="941"/>
                </a:lnTo>
                <a:lnTo>
                  <a:pt x="2984" y="941"/>
                </a:lnTo>
                <a:lnTo>
                  <a:pt x="2984" y="914"/>
                </a:lnTo>
                <a:lnTo>
                  <a:pt x="2984" y="854"/>
                </a:lnTo>
                <a:lnTo>
                  <a:pt x="2979" y="854"/>
                </a:lnTo>
                <a:lnTo>
                  <a:pt x="2892" y="854"/>
                </a:lnTo>
                <a:lnTo>
                  <a:pt x="2892" y="138"/>
                </a:lnTo>
                <a:lnTo>
                  <a:pt x="2873" y="138"/>
                </a:lnTo>
                <a:lnTo>
                  <a:pt x="2873" y="69"/>
                </a:lnTo>
                <a:lnTo>
                  <a:pt x="2777" y="28"/>
                </a:lnTo>
                <a:lnTo>
                  <a:pt x="2731" y="18"/>
                </a:lnTo>
                <a:lnTo>
                  <a:pt x="2731" y="14"/>
                </a:lnTo>
                <a:lnTo>
                  <a:pt x="2731" y="0"/>
                </a:lnTo>
                <a:lnTo>
                  <a:pt x="2685" y="0"/>
                </a:lnTo>
                <a:lnTo>
                  <a:pt x="2685" y="18"/>
                </a:lnTo>
                <a:lnTo>
                  <a:pt x="2598" y="18"/>
                </a:lnTo>
                <a:lnTo>
                  <a:pt x="2598" y="106"/>
                </a:lnTo>
                <a:lnTo>
                  <a:pt x="2589" y="106"/>
                </a:lnTo>
                <a:lnTo>
                  <a:pt x="2589" y="753"/>
                </a:lnTo>
                <a:lnTo>
                  <a:pt x="2580" y="753"/>
                </a:lnTo>
                <a:lnTo>
                  <a:pt x="2520" y="753"/>
                </a:lnTo>
                <a:lnTo>
                  <a:pt x="2520" y="611"/>
                </a:lnTo>
                <a:lnTo>
                  <a:pt x="2515" y="606"/>
                </a:lnTo>
                <a:lnTo>
                  <a:pt x="2511" y="606"/>
                </a:lnTo>
                <a:lnTo>
                  <a:pt x="2502" y="606"/>
                </a:lnTo>
                <a:lnTo>
                  <a:pt x="2492" y="602"/>
                </a:lnTo>
                <a:lnTo>
                  <a:pt x="2492" y="464"/>
                </a:lnTo>
                <a:lnTo>
                  <a:pt x="2492" y="390"/>
                </a:lnTo>
                <a:lnTo>
                  <a:pt x="2488" y="386"/>
                </a:lnTo>
                <a:lnTo>
                  <a:pt x="2387" y="386"/>
                </a:lnTo>
                <a:lnTo>
                  <a:pt x="2378" y="390"/>
                </a:lnTo>
                <a:lnTo>
                  <a:pt x="2378" y="464"/>
                </a:lnTo>
                <a:lnTo>
                  <a:pt x="2373" y="468"/>
                </a:lnTo>
                <a:lnTo>
                  <a:pt x="2373" y="592"/>
                </a:lnTo>
                <a:lnTo>
                  <a:pt x="2364" y="602"/>
                </a:lnTo>
                <a:lnTo>
                  <a:pt x="2359" y="602"/>
                </a:lnTo>
                <a:lnTo>
                  <a:pt x="2341" y="602"/>
                </a:lnTo>
                <a:lnTo>
                  <a:pt x="2341" y="615"/>
                </a:lnTo>
                <a:lnTo>
                  <a:pt x="2313" y="615"/>
                </a:lnTo>
                <a:lnTo>
                  <a:pt x="2313" y="767"/>
                </a:lnTo>
                <a:lnTo>
                  <a:pt x="2313" y="808"/>
                </a:lnTo>
                <a:lnTo>
                  <a:pt x="2304" y="808"/>
                </a:lnTo>
                <a:lnTo>
                  <a:pt x="2277" y="808"/>
                </a:lnTo>
                <a:lnTo>
                  <a:pt x="2277" y="790"/>
                </a:lnTo>
                <a:lnTo>
                  <a:pt x="2231" y="790"/>
                </a:lnTo>
                <a:lnTo>
                  <a:pt x="2231" y="716"/>
                </a:lnTo>
                <a:lnTo>
                  <a:pt x="2116" y="716"/>
                </a:lnTo>
                <a:lnTo>
                  <a:pt x="1997" y="716"/>
                </a:lnTo>
                <a:lnTo>
                  <a:pt x="1997" y="602"/>
                </a:lnTo>
                <a:lnTo>
                  <a:pt x="1997" y="542"/>
                </a:lnTo>
                <a:lnTo>
                  <a:pt x="1859" y="542"/>
                </a:lnTo>
                <a:lnTo>
                  <a:pt x="1859" y="514"/>
                </a:lnTo>
                <a:lnTo>
                  <a:pt x="1758" y="514"/>
                </a:lnTo>
                <a:lnTo>
                  <a:pt x="1758" y="712"/>
                </a:lnTo>
                <a:lnTo>
                  <a:pt x="1744" y="712"/>
                </a:lnTo>
                <a:lnTo>
                  <a:pt x="1680" y="712"/>
                </a:lnTo>
                <a:lnTo>
                  <a:pt x="1680" y="703"/>
                </a:lnTo>
                <a:lnTo>
                  <a:pt x="1666" y="703"/>
                </a:lnTo>
                <a:lnTo>
                  <a:pt x="1657" y="703"/>
                </a:lnTo>
                <a:lnTo>
                  <a:pt x="1657" y="886"/>
                </a:lnTo>
                <a:lnTo>
                  <a:pt x="1639" y="877"/>
                </a:lnTo>
                <a:lnTo>
                  <a:pt x="1639" y="707"/>
                </a:lnTo>
                <a:lnTo>
                  <a:pt x="1639" y="565"/>
                </a:lnTo>
                <a:lnTo>
                  <a:pt x="1611" y="565"/>
                </a:lnTo>
                <a:lnTo>
                  <a:pt x="1551" y="565"/>
                </a:lnTo>
                <a:lnTo>
                  <a:pt x="1551" y="519"/>
                </a:lnTo>
                <a:lnTo>
                  <a:pt x="1519" y="519"/>
                </a:lnTo>
                <a:lnTo>
                  <a:pt x="1519" y="473"/>
                </a:lnTo>
                <a:lnTo>
                  <a:pt x="1464" y="436"/>
                </a:lnTo>
                <a:lnTo>
                  <a:pt x="1432" y="455"/>
                </a:lnTo>
                <a:lnTo>
                  <a:pt x="1432" y="579"/>
                </a:lnTo>
                <a:lnTo>
                  <a:pt x="1423" y="579"/>
                </a:lnTo>
                <a:lnTo>
                  <a:pt x="1423" y="716"/>
                </a:lnTo>
                <a:lnTo>
                  <a:pt x="1409" y="716"/>
                </a:lnTo>
                <a:lnTo>
                  <a:pt x="1409" y="794"/>
                </a:lnTo>
                <a:lnTo>
                  <a:pt x="1395" y="794"/>
                </a:lnTo>
                <a:lnTo>
                  <a:pt x="1395" y="845"/>
                </a:lnTo>
                <a:lnTo>
                  <a:pt x="1386" y="845"/>
                </a:lnTo>
                <a:lnTo>
                  <a:pt x="1386" y="978"/>
                </a:lnTo>
                <a:lnTo>
                  <a:pt x="1345" y="978"/>
                </a:lnTo>
                <a:lnTo>
                  <a:pt x="1345" y="918"/>
                </a:lnTo>
                <a:lnTo>
                  <a:pt x="1317" y="918"/>
                </a:lnTo>
                <a:lnTo>
                  <a:pt x="1285" y="918"/>
                </a:lnTo>
                <a:lnTo>
                  <a:pt x="1285" y="620"/>
                </a:lnTo>
                <a:lnTo>
                  <a:pt x="1235" y="620"/>
                </a:lnTo>
                <a:lnTo>
                  <a:pt x="1235" y="574"/>
                </a:lnTo>
                <a:lnTo>
                  <a:pt x="1216" y="574"/>
                </a:lnTo>
                <a:lnTo>
                  <a:pt x="1143" y="574"/>
                </a:lnTo>
                <a:lnTo>
                  <a:pt x="1143" y="698"/>
                </a:lnTo>
                <a:lnTo>
                  <a:pt x="1097" y="698"/>
                </a:lnTo>
                <a:lnTo>
                  <a:pt x="1097" y="905"/>
                </a:lnTo>
                <a:lnTo>
                  <a:pt x="1074" y="905"/>
                </a:lnTo>
                <a:lnTo>
                  <a:pt x="1074" y="955"/>
                </a:lnTo>
                <a:lnTo>
                  <a:pt x="1033" y="955"/>
                </a:lnTo>
                <a:lnTo>
                  <a:pt x="1033" y="1001"/>
                </a:lnTo>
                <a:lnTo>
                  <a:pt x="1014" y="1001"/>
                </a:lnTo>
                <a:lnTo>
                  <a:pt x="1014" y="1029"/>
                </a:lnTo>
                <a:lnTo>
                  <a:pt x="996" y="1029"/>
                </a:lnTo>
                <a:lnTo>
                  <a:pt x="996" y="1015"/>
                </a:lnTo>
                <a:lnTo>
                  <a:pt x="973" y="1015"/>
                </a:lnTo>
                <a:lnTo>
                  <a:pt x="854" y="1015"/>
                </a:lnTo>
                <a:lnTo>
                  <a:pt x="854" y="996"/>
                </a:lnTo>
                <a:lnTo>
                  <a:pt x="854" y="987"/>
                </a:lnTo>
                <a:lnTo>
                  <a:pt x="854" y="863"/>
                </a:lnTo>
                <a:lnTo>
                  <a:pt x="812" y="863"/>
                </a:lnTo>
                <a:lnTo>
                  <a:pt x="812" y="886"/>
                </a:lnTo>
                <a:lnTo>
                  <a:pt x="803" y="886"/>
                </a:lnTo>
                <a:lnTo>
                  <a:pt x="780" y="873"/>
                </a:lnTo>
                <a:lnTo>
                  <a:pt x="780" y="863"/>
                </a:lnTo>
                <a:lnTo>
                  <a:pt x="780" y="831"/>
                </a:lnTo>
                <a:lnTo>
                  <a:pt x="730" y="831"/>
                </a:lnTo>
                <a:lnTo>
                  <a:pt x="730" y="868"/>
                </a:lnTo>
                <a:lnTo>
                  <a:pt x="652" y="868"/>
                </a:lnTo>
                <a:lnTo>
                  <a:pt x="652" y="974"/>
                </a:lnTo>
                <a:lnTo>
                  <a:pt x="624" y="974"/>
                </a:lnTo>
                <a:lnTo>
                  <a:pt x="624" y="964"/>
                </a:lnTo>
                <a:lnTo>
                  <a:pt x="624" y="909"/>
                </a:lnTo>
                <a:lnTo>
                  <a:pt x="574" y="909"/>
                </a:lnTo>
                <a:lnTo>
                  <a:pt x="537" y="909"/>
                </a:lnTo>
                <a:lnTo>
                  <a:pt x="528" y="891"/>
                </a:lnTo>
                <a:lnTo>
                  <a:pt x="519" y="891"/>
                </a:lnTo>
                <a:lnTo>
                  <a:pt x="500" y="909"/>
                </a:lnTo>
                <a:lnTo>
                  <a:pt x="445" y="909"/>
                </a:lnTo>
                <a:lnTo>
                  <a:pt x="445" y="992"/>
                </a:lnTo>
                <a:lnTo>
                  <a:pt x="431" y="992"/>
                </a:lnTo>
                <a:lnTo>
                  <a:pt x="431" y="960"/>
                </a:lnTo>
                <a:lnTo>
                  <a:pt x="413" y="960"/>
                </a:lnTo>
                <a:lnTo>
                  <a:pt x="413" y="923"/>
                </a:lnTo>
                <a:lnTo>
                  <a:pt x="372" y="923"/>
                </a:lnTo>
                <a:lnTo>
                  <a:pt x="372" y="914"/>
                </a:lnTo>
                <a:lnTo>
                  <a:pt x="372" y="804"/>
                </a:lnTo>
                <a:lnTo>
                  <a:pt x="358" y="804"/>
                </a:lnTo>
                <a:lnTo>
                  <a:pt x="358" y="762"/>
                </a:lnTo>
                <a:lnTo>
                  <a:pt x="340" y="749"/>
                </a:lnTo>
                <a:lnTo>
                  <a:pt x="321" y="749"/>
                </a:lnTo>
                <a:lnTo>
                  <a:pt x="294" y="749"/>
                </a:lnTo>
                <a:lnTo>
                  <a:pt x="294" y="808"/>
                </a:lnTo>
                <a:lnTo>
                  <a:pt x="280" y="808"/>
                </a:lnTo>
                <a:lnTo>
                  <a:pt x="280" y="873"/>
                </a:lnTo>
                <a:lnTo>
                  <a:pt x="275" y="873"/>
                </a:lnTo>
                <a:lnTo>
                  <a:pt x="257" y="873"/>
                </a:lnTo>
                <a:lnTo>
                  <a:pt x="257" y="684"/>
                </a:lnTo>
                <a:lnTo>
                  <a:pt x="28" y="684"/>
                </a:lnTo>
                <a:lnTo>
                  <a:pt x="5" y="693"/>
                </a:lnTo>
                <a:lnTo>
                  <a:pt x="0" y="1171"/>
                </a:lnTo>
                <a:lnTo>
                  <a:pt x="5811" y="1171"/>
                </a:lnTo>
                <a:lnTo>
                  <a:pt x="5811" y="987"/>
                </a:lnTo>
                <a:lnTo>
                  <a:pt x="5811" y="905"/>
                </a:lnTo>
                <a:lnTo>
                  <a:pt x="5765" y="877"/>
                </a:lnTo>
                <a:close/>
              </a:path>
            </a:pathLst>
          </a:custGeom>
          <a:solidFill>
            <a:schemeClr val="bg1">
              <a:lumMod val="85000"/>
            </a:schemeClr>
          </a:solidFill>
          <a:ln>
            <a:noFill/>
          </a:ln>
        </p:spPr>
        <p:txBody>
          <a:bodyPr/>
          <a:lstStyle/>
          <a:p>
            <a:pPr fontAlgn="auto">
              <a:spcBef>
                <a:spcPts val="0"/>
              </a:spcBef>
              <a:spcAft>
                <a:spcPts val="0"/>
              </a:spcAft>
              <a:defRPr/>
            </a:pPr>
            <a:endParaRPr kumimoji="0" lang="en-US" noProof="1">
              <a:latin typeface="+mn-lt"/>
              <a:ea typeface="+mn-ea"/>
            </a:endParaRPr>
          </a:p>
        </p:txBody>
      </p:sp>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日期版面配置區 3"/>
          <p:cNvSpPr>
            <a:spLocks noGrp="1"/>
          </p:cNvSpPr>
          <p:nvPr>
            <p:ph type="dt" sz="half" idx="10"/>
          </p:nvPr>
        </p:nvSpPr>
        <p:spPr/>
        <p:txBody>
          <a:bodyPr/>
          <a:lstStyle>
            <a:lvl1pPr>
              <a:defRPr/>
            </a:lvl1pPr>
          </a:lstStyle>
          <a:p>
            <a:pPr>
              <a:defRPr/>
            </a:pPr>
            <a:fld id="{08D33864-52E4-441A-B9A2-E26C0039E0E3}" type="datetime1">
              <a:rPr lang="en-US" altLang="zh-TW"/>
              <a:pPr>
                <a:defRPr/>
              </a:pPr>
              <a:t>4/28/2016</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zh-TW"/>
          </a:p>
        </p:txBody>
      </p:sp>
      <p:sp>
        <p:nvSpPr>
          <p:cNvPr id="7" name="投影片編號版面配置區 5"/>
          <p:cNvSpPr>
            <a:spLocks noGrp="1"/>
          </p:cNvSpPr>
          <p:nvPr>
            <p:ph type="sldNum" sz="quarter" idx="12"/>
          </p:nvPr>
        </p:nvSpPr>
        <p:spPr/>
        <p:txBody>
          <a:bodyPr/>
          <a:lstStyle>
            <a:lvl1pPr>
              <a:defRPr/>
            </a:lvl1pPr>
          </a:lstStyle>
          <a:p>
            <a:pPr>
              <a:defRPr/>
            </a:pPr>
            <a:fld id="{E6338026-82EF-43F4-ACA0-45A3A1BB78D8}" type="slidenum">
              <a:rPr lang="en-US" altLang="zh-TW"/>
              <a:pPr>
                <a:defRPr/>
              </a:pPr>
              <a:t>‹#›</a:t>
            </a:fld>
            <a:endParaRPr lang="en-US"/>
          </a:p>
        </p:txBody>
      </p:sp>
    </p:spTree>
  </p:cSld>
  <p:clrMapOvr>
    <a:masterClrMapping/>
  </p:clrMapOvr>
  <p:transition spd="slow">
    <p:blinds/>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zh-TW" altLang="en-US" smtClean="0"/>
              <a:t>按一下以編輯母片標題樣式</a:t>
            </a:r>
            <a:endParaRPr lang="en-US"/>
          </a:p>
        </p:txBody>
      </p:sp>
      <p:sp>
        <p:nvSpPr>
          <p:cNvPr id="3" name="文字版面配置區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TW" altLang="en-US" smtClean="0"/>
              <a:t>按一下以編輯母片文字樣式</a:t>
            </a:r>
          </a:p>
        </p:txBody>
      </p:sp>
      <p:sp>
        <p:nvSpPr>
          <p:cNvPr id="4" name="日期版面配置區 9"/>
          <p:cNvSpPr>
            <a:spLocks noGrp="1"/>
          </p:cNvSpPr>
          <p:nvPr>
            <p:ph type="dt" sz="half" idx="10"/>
          </p:nvPr>
        </p:nvSpPr>
        <p:spPr/>
        <p:txBody>
          <a:bodyPr/>
          <a:lstStyle>
            <a:lvl1pPr>
              <a:defRPr/>
            </a:lvl1pPr>
          </a:lstStyle>
          <a:p>
            <a:pPr>
              <a:defRPr/>
            </a:pPr>
            <a:fld id="{60E17167-AD76-4FCD-833C-91117EDF54F9}" type="datetime1">
              <a:rPr lang="en-US" altLang="zh-TW"/>
              <a:pPr>
                <a:defRPr/>
              </a:pPr>
              <a:t>4/28/2016</a:t>
            </a:fld>
            <a:endParaRPr lang="zh-TW" altLang="en-US"/>
          </a:p>
        </p:txBody>
      </p:sp>
      <p:sp>
        <p:nvSpPr>
          <p:cNvPr id="5" name="頁尾版面配置區 21"/>
          <p:cNvSpPr>
            <a:spLocks noGrp="1"/>
          </p:cNvSpPr>
          <p:nvPr>
            <p:ph type="ftr" sz="quarter" idx="11"/>
          </p:nvPr>
        </p:nvSpPr>
        <p:spPr/>
        <p:txBody>
          <a:bodyPr/>
          <a:lstStyle>
            <a:lvl1pPr>
              <a:defRPr/>
            </a:lvl1pPr>
          </a:lstStyle>
          <a:p>
            <a:pPr>
              <a:defRPr/>
            </a:pPr>
            <a:endParaRPr lang="zh-TW" altLang="zh-TW"/>
          </a:p>
        </p:txBody>
      </p:sp>
      <p:sp>
        <p:nvSpPr>
          <p:cNvPr id="6" name="投影片編號版面配置區 17"/>
          <p:cNvSpPr>
            <a:spLocks noGrp="1"/>
          </p:cNvSpPr>
          <p:nvPr>
            <p:ph type="sldNum" sz="quarter" idx="12"/>
          </p:nvPr>
        </p:nvSpPr>
        <p:spPr/>
        <p:txBody>
          <a:bodyPr/>
          <a:lstStyle>
            <a:lvl1pPr>
              <a:defRPr/>
            </a:lvl1pPr>
          </a:lstStyle>
          <a:p>
            <a:pPr>
              <a:defRPr/>
            </a:pPr>
            <a:fld id="{441D92F3-457F-446B-9D6B-CD8AB4582B6C}" type="slidenum">
              <a:rPr lang="en-US" altLang="zh-TW"/>
              <a:pPr>
                <a:defRPr/>
              </a:pPr>
              <a:t>‹#›</a:t>
            </a:fld>
            <a:endParaRPr lang="en-US"/>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1143000"/>
          </a:xfrm>
        </p:spPr>
        <p:txBody>
          <a:bodyPr/>
          <a:lstStyle/>
          <a:p>
            <a:r>
              <a:rPr lang="zh-TW" altLang="en-US" smtClean="0"/>
              <a:t>按一下以編輯母片標題樣式</a:t>
            </a:r>
            <a:endParaRPr lang="en-US"/>
          </a:p>
        </p:txBody>
      </p:sp>
      <p:sp>
        <p:nvSpPr>
          <p:cNvPr id="3" name="內容版面配置區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內容版面配置區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日期版面配置區 9"/>
          <p:cNvSpPr>
            <a:spLocks noGrp="1"/>
          </p:cNvSpPr>
          <p:nvPr>
            <p:ph type="dt" sz="half" idx="10"/>
          </p:nvPr>
        </p:nvSpPr>
        <p:spPr/>
        <p:txBody>
          <a:bodyPr/>
          <a:lstStyle>
            <a:lvl1pPr>
              <a:defRPr/>
            </a:lvl1pPr>
          </a:lstStyle>
          <a:p>
            <a:pPr>
              <a:defRPr/>
            </a:pPr>
            <a:fld id="{6BD49A03-833A-4D98-911B-583A29F09A50}" type="datetime1">
              <a:rPr lang="en-US" altLang="zh-TW"/>
              <a:pPr>
                <a:defRPr/>
              </a:pPr>
              <a:t>4/28/2016</a:t>
            </a:fld>
            <a:endParaRPr lang="zh-TW" altLang="en-US"/>
          </a:p>
        </p:txBody>
      </p:sp>
      <p:sp>
        <p:nvSpPr>
          <p:cNvPr id="6" name="頁尾版面配置區 21"/>
          <p:cNvSpPr>
            <a:spLocks noGrp="1"/>
          </p:cNvSpPr>
          <p:nvPr>
            <p:ph type="ftr" sz="quarter" idx="11"/>
          </p:nvPr>
        </p:nvSpPr>
        <p:spPr/>
        <p:txBody>
          <a:bodyPr/>
          <a:lstStyle>
            <a:lvl1pPr>
              <a:defRPr/>
            </a:lvl1pPr>
          </a:lstStyle>
          <a:p>
            <a:pPr>
              <a:defRPr/>
            </a:pPr>
            <a:endParaRPr lang="zh-TW" altLang="zh-TW"/>
          </a:p>
        </p:txBody>
      </p:sp>
      <p:sp>
        <p:nvSpPr>
          <p:cNvPr id="7" name="投影片編號版面配置區 17"/>
          <p:cNvSpPr>
            <a:spLocks noGrp="1"/>
          </p:cNvSpPr>
          <p:nvPr>
            <p:ph type="sldNum" sz="quarter" idx="12"/>
          </p:nvPr>
        </p:nvSpPr>
        <p:spPr/>
        <p:txBody>
          <a:bodyPr/>
          <a:lstStyle>
            <a:lvl1pPr>
              <a:defRPr/>
            </a:lvl1pPr>
          </a:lstStyle>
          <a:p>
            <a:pPr>
              <a:defRPr/>
            </a:pPr>
            <a:fld id="{0746F401-85B1-4DF3-8C4D-D7032FAF604C}" type="slidenum">
              <a:rPr lang="en-US" altLang="zh-TW"/>
              <a:pPr>
                <a:defRPr/>
              </a:pPr>
              <a:t>‹#›</a:t>
            </a:fld>
            <a:endParaRPr lang="en-US"/>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1143000"/>
          </a:xfrm>
        </p:spPr>
        <p:txBody>
          <a:bodyPr/>
          <a:lstStyle>
            <a:lvl1pPr>
              <a:defRPr/>
            </a:lvl1pPr>
          </a:lstStyle>
          <a:p>
            <a:r>
              <a:rPr lang="zh-TW" altLang="en-US" smtClean="0"/>
              <a:t>按一下以編輯母片標題樣式</a:t>
            </a:r>
            <a:endParaRPr lang="en-US"/>
          </a:p>
        </p:txBody>
      </p:sp>
      <p:sp>
        <p:nvSpPr>
          <p:cNvPr id="3" name="文字版面配置區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zh-TW" altLang="en-US" smtClean="0"/>
              <a:t>按一下以編輯母片文字樣式</a:t>
            </a:r>
          </a:p>
        </p:txBody>
      </p:sp>
      <p:sp>
        <p:nvSpPr>
          <p:cNvPr id="4" name="文字版面配置區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zh-TW" altLang="en-US" smtClean="0"/>
              <a:t>按一下以編輯母片文字樣式</a:t>
            </a:r>
          </a:p>
        </p:txBody>
      </p:sp>
      <p:sp>
        <p:nvSpPr>
          <p:cNvPr id="5" name="內容版面配置區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6" name="內容版面配置區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7" name="日期版面配置區 9"/>
          <p:cNvSpPr>
            <a:spLocks noGrp="1"/>
          </p:cNvSpPr>
          <p:nvPr>
            <p:ph type="dt" sz="half" idx="10"/>
          </p:nvPr>
        </p:nvSpPr>
        <p:spPr/>
        <p:txBody>
          <a:bodyPr/>
          <a:lstStyle>
            <a:lvl1pPr>
              <a:defRPr/>
            </a:lvl1pPr>
          </a:lstStyle>
          <a:p>
            <a:pPr>
              <a:defRPr/>
            </a:pPr>
            <a:fld id="{00A20B36-C930-4C35-A8CC-A5617F3A4776}" type="datetime1">
              <a:rPr lang="en-US" altLang="zh-TW"/>
              <a:pPr>
                <a:defRPr/>
              </a:pPr>
              <a:t>4/28/2016</a:t>
            </a:fld>
            <a:endParaRPr lang="zh-TW" altLang="en-US"/>
          </a:p>
        </p:txBody>
      </p:sp>
      <p:sp>
        <p:nvSpPr>
          <p:cNvPr id="8" name="頁尾版面配置區 21"/>
          <p:cNvSpPr>
            <a:spLocks noGrp="1"/>
          </p:cNvSpPr>
          <p:nvPr>
            <p:ph type="ftr" sz="quarter" idx="11"/>
          </p:nvPr>
        </p:nvSpPr>
        <p:spPr/>
        <p:txBody>
          <a:bodyPr/>
          <a:lstStyle>
            <a:lvl1pPr>
              <a:defRPr/>
            </a:lvl1pPr>
          </a:lstStyle>
          <a:p>
            <a:pPr>
              <a:defRPr/>
            </a:pPr>
            <a:endParaRPr lang="zh-TW" altLang="zh-TW"/>
          </a:p>
        </p:txBody>
      </p:sp>
      <p:sp>
        <p:nvSpPr>
          <p:cNvPr id="9" name="投影片編號版面配置區 17"/>
          <p:cNvSpPr>
            <a:spLocks noGrp="1"/>
          </p:cNvSpPr>
          <p:nvPr>
            <p:ph type="sldNum" sz="quarter" idx="12"/>
          </p:nvPr>
        </p:nvSpPr>
        <p:spPr/>
        <p:txBody>
          <a:bodyPr/>
          <a:lstStyle>
            <a:lvl1pPr>
              <a:defRPr/>
            </a:lvl1pPr>
          </a:lstStyle>
          <a:p>
            <a:pPr>
              <a:defRPr/>
            </a:pPr>
            <a:fld id="{D2A4D428-D364-4F90-840A-376DE60A636C}" type="slidenum">
              <a:rPr lang="en-US" altLang="zh-TW"/>
              <a:pPr>
                <a:defRPr/>
              </a:pPr>
              <a:t>‹#›</a:t>
            </a:fld>
            <a:endParaRPr lang="en-US"/>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zh-TW" altLang="en-US" smtClean="0"/>
              <a:t>按一下以編輯母片標題樣式</a:t>
            </a:r>
            <a:endParaRPr lang="en-US"/>
          </a:p>
        </p:txBody>
      </p:sp>
      <p:sp>
        <p:nvSpPr>
          <p:cNvPr id="3" name="日期版面配置區 9"/>
          <p:cNvSpPr>
            <a:spLocks noGrp="1"/>
          </p:cNvSpPr>
          <p:nvPr>
            <p:ph type="dt" sz="half" idx="10"/>
          </p:nvPr>
        </p:nvSpPr>
        <p:spPr/>
        <p:txBody>
          <a:bodyPr/>
          <a:lstStyle>
            <a:lvl1pPr>
              <a:defRPr/>
            </a:lvl1pPr>
          </a:lstStyle>
          <a:p>
            <a:pPr>
              <a:defRPr/>
            </a:pPr>
            <a:fld id="{3E0621D6-9D1A-43BC-BD1F-C09A3C3870F8}" type="datetime1">
              <a:rPr lang="en-US" altLang="zh-TW"/>
              <a:pPr>
                <a:defRPr/>
              </a:pPr>
              <a:t>4/28/2016</a:t>
            </a:fld>
            <a:endParaRPr lang="zh-TW" altLang="en-US"/>
          </a:p>
        </p:txBody>
      </p:sp>
      <p:sp>
        <p:nvSpPr>
          <p:cNvPr id="4" name="頁尾版面配置區 21"/>
          <p:cNvSpPr>
            <a:spLocks noGrp="1"/>
          </p:cNvSpPr>
          <p:nvPr>
            <p:ph type="ftr" sz="quarter" idx="11"/>
          </p:nvPr>
        </p:nvSpPr>
        <p:spPr/>
        <p:txBody>
          <a:bodyPr/>
          <a:lstStyle>
            <a:lvl1pPr>
              <a:defRPr/>
            </a:lvl1pPr>
          </a:lstStyle>
          <a:p>
            <a:pPr>
              <a:defRPr/>
            </a:pPr>
            <a:endParaRPr lang="zh-TW" altLang="zh-TW"/>
          </a:p>
        </p:txBody>
      </p:sp>
      <p:sp>
        <p:nvSpPr>
          <p:cNvPr id="5" name="投影片編號版面配置區 17"/>
          <p:cNvSpPr>
            <a:spLocks noGrp="1"/>
          </p:cNvSpPr>
          <p:nvPr>
            <p:ph type="sldNum" sz="quarter" idx="12"/>
          </p:nvPr>
        </p:nvSpPr>
        <p:spPr/>
        <p:txBody>
          <a:bodyPr/>
          <a:lstStyle>
            <a:lvl1pPr>
              <a:defRPr/>
            </a:lvl1pPr>
          </a:lstStyle>
          <a:p>
            <a:pPr>
              <a:defRPr/>
            </a:pPr>
            <a:fld id="{DD402615-FA17-4142-997C-34571A747203}" type="slidenum">
              <a:rPr lang="en-US" altLang="zh-TW"/>
              <a:pPr>
                <a:defRPr/>
              </a:pPr>
              <a:t>‹#›</a:t>
            </a:fld>
            <a:endParaRPr lang="en-US"/>
          </a:p>
        </p:txBody>
      </p:sp>
    </p:spTree>
  </p:cSld>
  <p:clrMapOvr>
    <a:masterClrMapping/>
  </p:clrMapOvr>
  <p:transition spd="slow">
    <p:blinds/>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9"/>
          <p:cNvSpPr>
            <a:spLocks noGrp="1"/>
          </p:cNvSpPr>
          <p:nvPr>
            <p:ph type="dt" sz="half" idx="10"/>
          </p:nvPr>
        </p:nvSpPr>
        <p:spPr/>
        <p:txBody>
          <a:bodyPr/>
          <a:lstStyle>
            <a:lvl1pPr>
              <a:defRPr/>
            </a:lvl1pPr>
          </a:lstStyle>
          <a:p>
            <a:pPr>
              <a:defRPr/>
            </a:pPr>
            <a:fld id="{478D3274-D4D9-4B2D-99BB-0403B46B99EC}" type="datetime1">
              <a:rPr lang="en-US" altLang="zh-TW"/>
              <a:pPr>
                <a:defRPr/>
              </a:pPr>
              <a:t>4/28/2016</a:t>
            </a:fld>
            <a:endParaRPr lang="zh-TW" altLang="en-US"/>
          </a:p>
        </p:txBody>
      </p:sp>
      <p:sp>
        <p:nvSpPr>
          <p:cNvPr id="3" name="頁尾版面配置區 21"/>
          <p:cNvSpPr>
            <a:spLocks noGrp="1"/>
          </p:cNvSpPr>
          <p:nvPr>
            <p:ph type="ftr" sz="quarter" idx="11"/>
          </p:nvPr>
        </p:nvSpPr>
        <p:spPr/>
        <p:txBody>
          <a:bodyPr/>
          <a:lstStyle>
            <a:lvl1pPr>
              <a:defRPr/>
            </a:lvl1pPr>
          </a:lstStyle>
          <a:p>
            <a:pPr>
              <a:defRPr/>
            </a:pPr>
            <a:endParaRPr lang="zh-TW" altLang="zh-TW"/>
          </a:p>
        </p:txBody>
      </p:sp>
      <p:sp>
        <p:nvSpPr>
          <p:cNvPr id="4" name="投影片編號版面配置區 17"/>
          <p:cNvSpPr>
            <a:spLocks noGrp="1"/>
          </p:cNvSpPr>
          <p:nvPr>
            <p:ph type="sldNum" sz="quarter" idx="12"/>
          </p:nvPr>
        </p:nvSpPr>
        <p:spPr/>
        <p:txBody>
          <a:bodyPr/>
          <a:lstStyle>
            <a:lvl1pPr>
              <a:defRPr/>
            </a:lvl1pPr>
          </a:lstStyle>
          <a:p>
            <a:pPr>
              <a:defRPr/>
            </a:pPr>
            <a:fld id="{1A2FD3A5-4585-45D7-893A-EACBE0970FA9}" type="slidenum">
              <a:rPr lang="en-US" altLang="zh-TW"/>
              <a:pPr>
                <a:defRPr/>
              </a:pPr>
              <a:t>‹#›</a:t>
            </a:fld>
            <a:endParaRPr lang="en-US"/>
          </a:p>
        </p:txBody>
      </p:sp>
    </p:spTree>
  </p:cSld>
  <p:clrMapOvr>
    <a:masterClrMapping/>
  </p:clrMapOvr>
  <p:transition spd="slow">
    <p:blinds/>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zh-TW" altLang="en-US" smtClean="0"/>
              <a:t>按一下以編輯母片標題樣式</a:t>
            </a:r>
            <a:endParaRPr lang="en-US"/>
          </a:p>
        </p:txBody>
      </p:sp>
      <p:sp>
        <p:nvSpPr>
          <p:cNvPr id="3" name="文字版面配置區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zh-TW" altLang="en-US" smtClean="0"/>
              <a:t>按一下以編輯母片文字樣式</a:t>
            </a:r>
          </a:p>
        </p:txBody>
      </p:sp>
      <p:sp>
        <p:nvSpPr>
          <p:cNvPr id="4" name="內容版面配置區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日期版面配置區 9"/>
          <p:cNvSpPr>
            <a:spLocks noGrp="1"/>
          </p:cNvSpPr>
          <p:nvPr>
            <p:ph type="dt" sz="half" idx="10"/>
          </p:nvPr>
        </p:nvSpPr>
        <p:spPr/>
        <p:txBody>
          <a:bodyPr/>
          <a:lstStyle>
            <a:lvl1pPr>
              <a:defRPr/>
            </a:lvl1pPr>
          </a:lstStyle>
          <a:p>
            <a:pPr>
              <a:defRPr/>
            </a:pPr>
            <a:fld id="{AC1D119F-3A0E-4A21-9632-DD75EC733ADA}" type="datetime1">
              <a:rPr lang="en-US" altLang="zh-TW"/>
              <a:pPr>
                <a:defRPr/>
              </a:pPr>
              <a:t>4/28/2016</a:t>
            </a:fld>
            <a:endParaRPr lang="zh-TW" altLang="en-US"/>
          </a:p>
        </p:txBody>
      </p:sp>
      <p:sp>
        <p:nvSpPr>
          <p:cNvPr id="6" name="頁尾版面配置區 21"/>
          <p:cNvSpPr>
            <a:spLocks noGrp="1"/>
          </p:cNvSpPr>
          <p:nvPr>
            <p:ph type="ftr" sz="quarter" idx="11"/>
          </p:nvPr>
        </p:nvSpPr>
        <p:spPr/>
        <p:txBody>
          <a:bodyPr/>
          <a:lstStyle>
            <a:lvl1pPr>
              <a:defRPr/>
            </a:lvl1pPr>
          </a:lstStyle>
          <a:p>
            <a:pPr>
              <a:defRPr/>
            </a:pPr>
            <a:endParaRPr lang="zh-TW" altLang="zh-TW"/>
          </a:p>
        </p:txBody>
      </p:sp>
      <p:sp>
        <p:nvSpPr>
          <p:cNvPr id="7" name="投影片編號版面配置區 17"/>
          <p:cNvSpPr>
            <a:spLocks noGrp="1"/>
          </p:cNvSpPr>
          <p:nvPr>
            <p:ph type="sldNum" sz="quarter" idx="12"/>
          </p:nvPr>
        </p:nvSpPr>
        <p:spPr/>
        <p:txBody>
          <a:bodyPr/>
          <a:lstStyle>
            <a:lvl1pPr>
              <a:defRPr/>
            </a:lvl1pPr>
          </a:lstStyle>
          <a:p>
            <a:pPr>
              <a:defRPr/>
            </a:pPr>
            <a:fld id="{9B025FD3-B1E2-4428-94E3-C1DCA7CC58C7}" type="slidenum">
              <a:rPr lang="en-US" altLang="zh-TW"/>
              <a:pPr>
                <a:defRPr/>
              </a:pPr>
              <a:t>‹#›</a:t>
            </a:fld>
            <a:endParaRPr lang="en-US"/>
          </a:p>
        </p:txBody>
      </p:sp>
    </p:spTree>
  </p:cSld>
  <p:clrMapOvr>
    <a:masterClrMapping/>
  </p:clrMapOvr>
  <p:transition spd="slow">
    <p:blinds/>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5" name="剪去並圓角化單一角落矩形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en-US"/>
          </a:p>
        </p:txBody>
      </p:sp>
      <p:sp>
        <p:nvSpPr>
          <p:cNvPr id="6" name="直角三角形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en-US"/>
          </a:p>
        </p:txBody>
      </p:sp>
      <p:sp>
        <p:nvSpPr>
          <p:cNvPr id="7" name="手繪多邊形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kumimoji="0" lang="en-US">
              <a:latin typeface="+mn-lt"/>
              <a:ea typeface="+mn-ea"/>
            </a:endParaRPr>
          </a:p>
        </p:txBody>
      </p:sp>
      <p:sp>
        <p:nvSpPr>
          <p:cNvPr id="8" name="手繪多邊形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kumimoji="0" lang="en-US">
              <a:latin typeface="+mn-lt"/>
              <a:ea typeface="+mn-ea"/>
            </a:endParaRPr>
          </a:p>
        </p:txBody>
      </p:sp>
      <p:sp>
        <p:nvSpPr>
          <p:cNvPr id="2" name="標題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zh-TW" altLang="en-US" smtClean="0"/>
              <a:t>按一下以編輯母片標題樣式</a:t>
            </a:r>
            <a:endParaRPr lang="en-US"/>
          </a:p>
        </p:txBody>
      </p:sp>
      <p:sp>
        <p:nvSpPr>
          <p:cNvPr id="4" name="文字版面配置區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zh-TW" altLang="en-US" smtClean="0"/>
              <a:t>按一下以編輯母片文字樣式</a:t>
            </a:r>
          </a:p>
        </p:txBody>
      </p:sp>
      <p:sp>
        <p:nvSpPr>
          <p:cNvPr id="3" name="圖片版面配置區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zh-TW" altLang="en-US" noProof="0" smtClean="0"/>
              <a:t>按一下圖示以新增圖片</a:t>
            </a:r>
            <a:endParaRPr lang="en-US" noProof="0" dirty="0"/>
          </a:p>
        </p:txBody>
      </p:sp>
      <p:sp>
        <p:nvSpPr>
          <p:cNvPr id="9" name="日期版面配置區 4"/>
          <p:cNvSpPr>
            <a:spLocks noGrp="1"/>
          </p:cNvSpPr>
          <p:nvPr>
            <p:ph type="dt" sz="half" idx="10"/>
          </p:nvPr>
        </p:nvSpPr>
        <p:spPr/>
        <p:txBody>
          <a:bodyPr/>
          <a:lstStyle>
            <a:lvl1pPr>
              <a:defRPr/>
            </a:lvl1pPr>
          </a:lstStyle>
          <a:p>
            <a:pPr>
              <a:defRPr/>
            </a:pPr>
            <a:fld id="{19696B56-ED92-48CF-8BCC-CE4EFF2BF68F}" type="datetime1">
              <a:rPr lang="en-US" altLang="zh-TW"/>
              <a:pPr>
                <a:defRPr/>
              </a:pPr>
              <a:t>4/28/2016</a:t>
            </a:fld>
            <a:endParaRPr lang="zh-TW" altLang="en-US"/>
          </a:p>
        </p:txBody>
      </p:sp>
      <p:sp>
        <p:nvSpPr>
          <p:cNvPr id="10" name="頁尾版面配置區 5"/>
          <p:cNvSpPr>
            <a:spLocks noGrp="1"/>
          </p:cNvSpPr>
          <p:nvPr>
            <p:ph type="ftr" sz="quarter" idx="11"/>
          </p:nvPr>
        </p:nvSpPr>
        <p:spPr/>
        <p:txBody>
          <a:bodyPr/>
          <a:lstStyle>
            <a:lvl1pPr>
              <a:defRPr/>
            </a:lvl1pPr>
          </a:lstStyle>
          <a:p>
            <a:pPr>
              <a:defRPr/>
            </a:pPr>
            <a:endParaRPr lang="zh-TW" altLang="zh-TW"/>
          </a:p>
        </p:txBody>
      </p:sp>
      <p:sp>
        <p:nvSpPr>
          <p:cNvPr id="11" name="投影片編號版面配置區 6"/>
          <p:cNvSpPr>
            <a:spLocks noGrp="1"/>
          </p:cNvSpPr>
          <p:nvPr>
            <p:ph type="sldNum" sz="quarter" idx="12"/>
          </p:nvPr>
        </p:nvSpPr>
        <p:spPr>
          <a:xfrm>
            <a:off x="8077200" y="6356350"/>
            <a:ext cx="609600" cy="365125"/>
          </a:xfrm>
        </p:spPr>
        <p:txBody>
          <a:bodyPr/>
          <a:lstStyle>
            <a:lvl1pPr>
              <a:defRPr/>
            </a:lvl1pPr>
          </a:lstStyle>
          <a:p>
            <a:pPr>
              <a:defRPr/>
            </a:pPr>
            <a:fld id="{3075B132-C08C-401B-9D73-2ABAFB27AF98}" type="slidenum">
              <a:rPr lang="en-US" altLang="zh-TW"/>
              <a:pPr>
                <a:defRPr/>
              </a:pPr>
              <a:t>‹#›</a:t>
            </a:fld>
            <a:endParaRPr lang="en-US"/>
          </a:p>
        </p:txBody>
      </p:sp>
    </p:spTree>
  </p:cSld>
  <p:clrMapOvr>
    <a:masterClrMapping/>
  </p:clrMapOvr>
  <p:transition spd="slow">
    <p:blinds/>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手繪多邊形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kumimoji="0" lang="en-US">
              <a:latin typeface="+mn-lt"/>
              <a:ea typeface="+mn-ea"/>
            </a:endParaRPr>
          </a:p>
        </p:txBody>
      </p:sp>
      <p:sp>
        <p:nvSpPr>
          <p:cNvPr id="8" name="手繪多邊形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kumimoji="0" lang="en-US">
              <a:latin typeface="+mn-lt"/>
              <a:ea typeface="+mn-ea"/>
            </a:endParaRPr>
          </a:p>
        </p:txBody>
      </p:sp>
      <p:sp>
        <p:nvSpPr>
          <p:cNvPr id="1028" name="標題版面配置區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zh-TW" altLang="en-US" smtClean="0"/>
              <a:t>按一下以編輯母片標題樣式</a:t>
            </a:r>
            <a:endParaRPr lang="en-US" smtClean="0"/>
          </a:p>
        </p:txBody>
      </p:sp>
      <p:sp>
        <p:nvSpPr>
          <p:cNvPr id="1029" name="文字版面配置區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smtClean="0"/>
          </a:p>
        </p:txBody>
      </p:sp>
      <p:sp>
        <p:nvSpPr>
          <p:cNvPr id="10" name="日期版面配置區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smtClean="0">
                <a:solidFill>
                  <a:schemeClr val="tx2">
                    <a:shade val="90000"/>
                  </a:schemeClr>
                </a:solidFill>
              </a:defRPr>
            </a:lvl1pPr>
          </a:lstStyle>
          <a:p>
            <a:pPr>
              <a:defRPr/>
            </a:pPr>
            <a:fld id="{15290A8F-2526-4551-A1A9-C79D8570CBA9}" type="datetime1">
              <a:rPr lang="en-US" altLang="zh-TW"/>
              <a:pPr>
                <a:defRPr/>
              </a:pPr>
              <a:t>4/28/2016</a:t>
            </a:fld>
            <a:endParaRPr lang="zh-TW" altLang="en-US"/>
          </a:p>
        </p:txBody>
      </p:sp>
      <p:sp>
        <p:nvSpPr>
          <p:cNvPr id="22" name="頁尾版面配置區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zh-TW" altLang="zh-TW"/>
          </a:p>
        </p:txBody>
      </p:sp>
      <p:sp>
        <p:nvSpPr>
          <p:cNvPr id="18" name="投影片編號版面配置區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smtClean="0">
                <a:solidFill>
                  <a:schemeClr val="tx2">
                    <a:shade val="90000"/>
                  </a:schemeClr>
                </a:solidFill>
              </a:defRPr>
            </a:lvl1pPr>
          </a:lstStyle>
          <a:p>
            <a:pPr>
              <a:defRPr/>
            </a:pPr>
            <a:fld id="{E7594E54-C79D-44F4-8595-DCAAB0F8AB9D}" type="slidenum">
              <a:rPr lang="en-US" altLang="zh-TW"/>
              <a:pPr>
                <a:defRPr/>
              </a:pPr>
              <a:t>‹#›</a:t>
            </a:fld>
            <a:endParaRPr lang="en-US"/>
          </a:p>
        </p:txBody>
      </p:sp>
      <p:grpSp>
        <p:nvGrpSpPr>
          <p:cNvPr id="1033" name="群組 1"/>
          <p:cNvGrpSpPr>
            <a:grpSpLocks/>
          </p:cNvGrpSpPr>
          <p:nvPr/>
        </p:nvGrpSpPr>
        <p:grpSpPr bwMode="auto">
          <a:xfrm>
            <a:off x="-19050" y="203200"/>
            <a:ext cx="9180513" cy="647700"/>
            <a:chOff x="-19045" y="216550"/>
            <a:chExt cx="9180548" cy="649224"/>
          </a:xfrm>
        </p:grpSpPr>
        <p:sp>
          <p:nvSpPr>
            <p:cNvPr id="12" name="手繪多邊形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kumimoji="0" lang="en-US"/>
            </a:p>
          </p:txBody>
        </p:sp>
        <p:sp>
          <p:nvSpPr>
            <p:cNvPr id="13" name="手繪多邊形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kumimoji="0" lang="en-US"/>
            </a:p>
          </p:txBody>
        </p:sp>
      </p:gr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5" r:id="rId3"/>
    <p:sldLayoutId id="2147483684" r:id="rId4"/>
    <p:sldLayoutId id="2147483683" r:id="rId5"/>
    <p:sldLayoutId id="2147483682" r:id="rId6"/>
    <p:sldLayoutId id="2147483681" r:id="rId7"/>
    <p:sldLayoutId id="2147483680" r:id="rId8"/>
    <p:sldLayoutId id="2147483688" r:id="rId9"/>
    <p:sldLayoutId id="2147483679" r:id="rId10"/>
    <p:sldLayoutId id="2147483678" r:id="rId11"/>
  </p:sldLayoutIdLst>
  <p:transition spd="slow">
    <p:blinds/>
  </p:transition>
  <p:timing>
    <p:tnLst>
      <p:par>
        <p:cTn id="1" dur="indefinite" restart="never" nodeType="tmRoot"/>
      </p:par>
    </p:tnLst>
  </p:timing>
  <p:hf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ea typeface="微軟正黑體" pitchFamily="34" charset="-120"/>
        </a:defRPr>
      </a:lvl2pPr>
      <a:lvl3pPr algn="l" rtl="0" fontAlgn="base">
        <a:spcBef>
          <a:spcPct val="0"/>
        </a:spcBef>
        <a:spcAft>
          <a:spcPct val="0"/>
        </a:spcAft>
        <a:defRPr sz="5000">
          <a:solidFill>
            <a:schemeClr val="tx2"/>
          </a:solidFill>
          <a:latin typeface="Calibri" pitchFamily="34" charset="0"/>
          <a:ea typeface="微軟正黑體" pitchFamily="34" charset="-120"/>
        </a:defRPr>
      </a:lvl3pPr>
      <a:lvl4pPr algn="l" rtl="0" fontAlgn="base">
        <a:spcBef>
          <a:spcPct val="0"/>
        </a:spcBef>
        <a:spcAft>
          <a:spcPct val="0"/>
        </a:spcAft>
        <a:defRPr sz="5000">
          <a:solidFill>
            <a:schemeClr val="tx2"/>
          </a:solidFill>
          <a:latin typeface="Calibri" pitchFamily="34" charset="0"/>
          <a:ea typeface="微軟正黑體" pitchFamily="34" charset="-120"/>
        </a:defRPr>
      </a:lvl4pPr>
      <a:lvl5pPr algn="l" rtl="0" fontAlgn="base">
        <a:spcBef>
          <a:spcPct val="0"/>
        </a:spcBef>
        <a:spcAft>
          <a:spcPct val="0"/>
        </a:spcAft>
        <a:defRPr sz="5000">
          <a:solidFill>
            <a:schemeClr val="tx2"/>
          </a:solidFill>
          <a:latin typeface="Calibri" pitchFamily="34" charset="0"/>
          <a:ea typeface="微軟正黑體" pitchFamily="34" charset="-120"/>
        </a:defRPr>
      </a:lvl5pPr>
      <a:lvl6pPr marL="457200" algn="l" rtl="0" fontAlgn="base">
        <a:spcBef>
          <a:spcPct val="0"/>
        </a:spcBef>
        <a:spcAft>
          <a:spcPct val="0"/>
        </a:spcAft>
        <a:defRPr sz="5000">
          <a:solidFill>
            <a:schemeClr val="tx2"/>
          </a:solidFill>
          <a:latin typeface="Calibri" pitchFamily="34" charset="0"/>
          <a:ea typeface="微軟正黑體" pitchFamily="34" charset="-120"/>
        </a:defRPr>
      </a:lvl6pPr>
      <a:lvl7pPr marL="914400" algn="l" rtl="0" fontAlgn="base">
        <a:spcBef>
          <a:spcPct val="0"/>
        </a:spcBef>
        <a:spcAft>
          <a:spcPct val="0"/>
        </a:spcAft>
        <a:defRPr sz="5000">
          <a:solidFill>
            <a:schemeClr val="tx2"/>
          </a:solidFill>
          <a:latin typeface="Calibri" pitchFamily="34" charset="0"/>
          <a:ea typeface="微軟正黑體" pitchFamily="34" charset="-120"/>
        </a:defRPr>
      </a:lvl7pPr>
      <a:lvl8pPr marL="1371600" algn="l" rtl="0" fontAlgn="base">
        <a:spcBef>
          <a:spcPct val="0"/>
        </a:spcBef>
        <a:spcAft>
          <a:spcPct val="0"/>
        </a:spcAft>
        <a:defRPr sz="5000">
          <a:solidFill>
            <a:schemeClr val="tx2"/>
          </a:solidFill>
          <a:latin typeface="Calibri" pitchFamily="34" charset="0"/>
          <a:ea typeface="微軟正黑體" pitchFamily="34" charset="-120"/>
        </a:defRPr>
      </a:lvl8pPr>
      <a:lvl9pPr marL="1828800" algn="l" rtl="0" fontAlgn="base">
        <a:spcBef>
          <a:spcPct val="0"/>
        </a:spcBef>
        <a:spcAft>
          <a:spcPct val="0"/>
        </a:spcAft>
        <a:defRPr sz="5000">
          <a:solidFill>
            <a:schemeClr val="tx2"/>
          </a:solidFill>
          <a:latin typeface="Calibri" pitchFamily="34" charset="0"/>
          <a:ea typeface="微軟正黑體" pitchFamily="34" charset="-12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image" Target="../media/image6.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xml"/><Relationship Id="rId1" Type="http://schemas.openxmlformats.org/officeDocument/2006/relationships/tags" Target="../tags/tag16.xml"/><Relationship Id="rId4"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xml"/><Relationship Id="rId1" Type="http://schemas.openxmlformats.org/officeDocument/2006/relationships/tags" Target="../tags/tag18.xml"/><Relationship Id="rId4"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xml"/><Relationship Id="rId1" Type="http://schemas.openxmlformats.org/officeDocument/2006/relationships/tags" Target="../tags/tag20.xml"/><Relationship Id="rId5" Type="http://schemas.openxmlformats.org/officeDocument/2006/relationships/image" Target="../media/image7.jpeg"/><Relationship Id="rId4"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3.xml"/><Relationship Id="rId1" Type="http://schemas.openxmlformats.org/officeDocument/2006/relationships/tags" Target="../tags/tag22.xml"/><Relationship Id="rId4"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5.xml"/><Relationship Id="rId1" Type="http://schemas.openxmlformats.org/officeDocument/2006/relationships/tags" Target="../tags/tag24.xml"/><Relationship Id="rId4"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7.xml"/><Relationship Id="rId1" Type="http://schemas.openxmlformats.org/officeDocument/2006/relationships/tags" Target="../tags/tag26.xml"/><Relationship Id="rId4"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9.xml"/><Relationship Id="rId1" Type="http://schemas.openxmlformats.org/officeDocument/2006/relationships/tags" Target="../tags/tag28.xml"/><Relationship Id="rId4"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1.xml"/><Relationship Id="rId1" Type="http://schemas.openxmlformats.org/officeDocument/2006/relationships/tags" Target="../tags/tag30.xml"/><Relationship Id="rId4"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3.xml"/><Relationship Id="rId1" Type="http://schemas.openxmlformats.org/officeDocument/2006/relationships/tags" Target="../tags/tag32.xml"/><Relationship Id="rId4"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5.xml"/><Relationship Id="rId1" Type="http://schemas.openxmlformats.org/officeDocument/2006/relationships/tags" Target="../tags/tag34.xml"/><Relationship Id="rId4"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7.xml"/><Relationship Id="rId1" Type="http://schemas.openxmlformats.org/officeDocument/2006/relationships/tags" Target="../tags/tag36.xml"/><Relationship Id="rId4"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9.xml"/><Relationship Id="rId1" Type="http://schemas.openxmlformats.org/officeDocument/2006/relationships/tags" Target="../tags/tag38.xml"/><Relationship Id="rId4" Type="http://schemas.openxmlformats.org/officeDocument/2006/relationships/notesSlide" Target="../notesSlides/notesSlide20.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notesSlide" Target="../notesSlides/notesSlide21.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3.xml"/><Relationship Id="rId1" Type="http://schemas.openxmlformats.org/officeDocument/2006/relationships/tags" Target="../tags/tag42.xml"/><Relationship Id="rId4" Type="http://schemas.openxmlformats.org/officeDocument/2006/relationships/notesSlide" Target="../notesSlides/notesSlide22.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5.xml"/><Relationship Id="rId1" Type="http://schemas.openxmlformats.org/officeDocument/2006/relationships/tags" Target="../tags/tag44.xml"/><Relationship Id="rId4" Type="http://schemas.openxmlformats.org/officeDocument/2006/relationships/notesSlide" Target="../notesSlides/notesSlide23.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7.xml"/><Relationship Id="rId1" Type="http://schemas.openxmlformats.org/officeDocument/2006/relationships/tags" Target="../tags/tag46.xml"/><Relationship Id="rId4" Type="http://schemas.openxmlformats.org/officeDocument/2006/relationships/notesSlide" Target="../notesSlides/notesSlide24.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9.xml"/><Relationship Id="rId1" Type="http://schemas.openxmlformats.org/officeDocument/2006/relationships/tags" Target="../tags/tag48.xml"/><Relationship Id="rId6" Type="http://schemas.openxmlformats.org/officeDocument/2006/relationships/image" Target="../media/image8.emf"/><Relationship Id="rId5" Type="http://schemas.openxmlformats.org/officeDocument/2006/relationships/hyperlink" Target="http://goodway.tw/demo/sfi/index.html" TargetMode="External"/><Relationship Id="rId4" Type="http://schemas.openxmlformats.org/officeDocument/2006/relationships/notesSlide" Target="../notesSlides/notesSlide25.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1.xml"/><Relationship Id="rId1" Type="http://schemas.openxmlformats.org/officeDocument/2006/relationships/tags" Target="../tags/tag50.xml"/><Relationship Id="rId4" Type="http://schemas.openxmlformats.org/officeDocument/2006/relationships/image" Target="../media/image9.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xml"/><Relationship Id="rId1" Type="http://schemas.openxmlformats.org/officeDocument/2006/relationships/tags" Target="../tags/tag6.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xml"/><Relationship Id="rId1" Type="http://schemas.openxmlformats.org/officeDocument/2006/relationships/tags" Target="../tags/tag8.xml"/><Relationship Id="rId4"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xml"/><Relationship Id="rId1" Type="http://schemas.openxmlformats.org/officeDocument/2006/relationships/tags" Target="../tags/tag10.xml"/><Relationship Id="rId4"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xml"/><Relationship Id="rId1" Type="http://schemas.openxmlformats.org/officeDocument/2006/relationships/tags" Target="../tags/tag12.xml"/><Relationship Id="rId4"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xml"/><Relationship Id="rId1" Type="http://schemas.openxmlformats.org/officeDocument/2006/relationships/tags" Target="../tags/tag14.xml"/><Relationship Id="rId4"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圖片 9" descr="翻轉人生 金融圓夢 (底圖調整).JPG"/>
          <p:cNvPicPr>
            <a:picLocks noChangeAspect="1"/>
          </p:cNvPicPr>
          <p:nvPr/>
        </p:nvPicPr>
        <p:blipFill>
          <a:blip r:embed="rId5" cstate="print"/>
          <a:srcRect/>
          <a:stretch>
            <a:fillRect/>
          </a:stretch>
        </p:blipFill>
        <p:spPr bwMode="auto">
          <a:xfrm>
            <a:off x="0" y="0"/>
            <a:ext cx="9144000" cy="6858000"/>
          </a:xfrm>
          <a:prstGeom prst="rect">
            <a:avLst/>
          </a:prstGeom>
          <a:noFill/>
          <a:ln w="9525">
            <a:noFill/>
            <a:miter lim="800000"/>
            <a:headEnd/>
            <a:tailEnd/>
          </a:ln>
        </p:spPr>
      </p:pic>
      <p:sp>
        <p:nvSpPr>
          <p:cNvPr id="3" name="Subtitle 2"/>
          <p:cNvSpPr>
            <a:spLocks noGrp="1"/>
          </p:cNvSpPr>
          <p:nvPr>
            <p:ph type="subTitle" idx="1"/>
            <p:custDataLst>
              <p:tags r:id="rId2"/>
            </p:custDataLst>
          </p:nvPr>
        </p:nvSpPr>
        <p:spPr>
          <a:xfrm>
            <a:off x="3868738" y="6183313"/>
            <a:ext cx="5275262" cy="674687"/>
          </a:xfrm>
        </p:spPr>
        <p:txBody>
          <a:bodyPr>
            <a:normAutofit/>
          </a:bodyPr>
          <a:lstStyle/>
          <a:p>
            <a:pPr marR="0">
              <a:buFont typeface="Arial" charset="0"/>
              <a:buNone/>
            </a:pPr>
            <a:r>
              <a:rPr lang="zh-TW" altLang="en-US" sz="2800" b="1" dirty="0" smtClean="0">
                <a:solidFill>
                  <a:srgbClr val="0000FF"/>
                </a:solidFill>
                <a:effectLst>
                  <a:outerShdw blurRad="38100" dist="38100" dir="2700000" algn="tl">
                    <a:srgbClr val="000000">
                      <a:alpha val="43137"/>
                    </a:srgbClr>
                  </a:outerShdw>
                </a:effectLst>
                <a:ea typeface="微軟正黑體" pitchFamily="34" charset="-120"/>
              </a:rPr>
              <a:t>證券暨期貨市場發展基金會</a:t>
            </a:r>
            <a:endParaRPr lang="zh-TW" altLang="zh-TW" sz="2800" b="1" dirty="0" smtClean="0">
              <a:solidFill>
                <a:srgbClr val="0000FF"/>
              </a:solidFill>
              <a:effectLst>
                <a:outerShdw blurRad="38100" dist="38100" dir="2700000" algn="tl">
                  <a:srgbClr val="000000">
                    <a:alpha val="43137"/>
                  </a:srgbClr>
                </a:outerShdw>
              </a:effectLst>
              <a:ea typeface="微軟正黑體" pitchFamily="34" charset="-120"/>
            </a:endParaRPr>
          </a:p>
        </p:txBody>
      </p:sp>
      <p:sp>
        <p:nvSpPr>
          <p:cNvPr id="4" name="Slide Number Placeholder 5"/>
          <p:cNvSpPr>
            <a:spLocks noGrp="1"/>
          </p:cNvSpPr>
          <p:nvPr>
            <p:ph type="sldNum" sz="quarter" idx="12"/>
          </p:nvPr>
        </p:nvSpPr>
        <p:spPr/>
        <p:txBody>
          <a:bodyPr/>
          <a:lstStyle/>
          <a:p>
            <a:pPr>
              <a:defRPr/>
            </a:pPr>
            <a:fld id="{359A2BC0-72CA-47F8-A81A-64B260077637}" type="slidenum">
              <a:rPr lang="en-US" altLang="zh-TW"/>
              <a:pPr>
                <a:defRPr/>
              </a:pPr>
              <a:t>1</a:t>
            </a:fld>
            <a:endParaRPr/>
          </a:p>
        </p:txBody>
      </p:sp>
      <p:sp>
        <p:nvSpPr>
          <p:cNvPr id="2050" name="Rectangle 2"/>
          <p:cNvSpPr>
            <a:spLocks noChangeArrowheads="1"/>
          </p:cNvSpPr>
          <p:nvPr/>
        </p:nvSpPr>
        <p:spPr bwMode="auto">
          <a:xfrm>
            <a:off x="0" y="188640"/>
            <a:ext cx="8604448" cy="1254001"/>
          </a:xfrm>
          <a:prstGeom prst="rect">
            <a:avLst/>
          </a:prstGeom>
          <a:noFill/>
          <a:ln w="9525">
            <a:noFill/>
            <a:miter lim="800000"/>
            <a:headEnd/>
            <a:tailEnd/>
          </a:ln>
        </p:spPr>
        <p:txBody>
          <a:bodyPr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nSpc>
                <a:spcPct val="150000"/>
              </a:lnSpc>
              <a:spcBef>
                <a:spcPts val="600"/>
              </a:spcBef>
            </a:pPr>
            <a:r>
              <a:rPr kumimoji="0" lang="en-US" altLang="zh-TW" sz="3600" b="1" spc="50" dirty="0" smtClean="0">
                <a:ln w="11430"/>
                <a:solidFill>
                  <a:srgbClr val="0000CC"/>
                </a:solidFill>
                <a:effectLst>
                  <a:outerShdw blurRad="76200" dist="50800" dir="5400000" algn="tl" rotWithShape="0">
                    <a:srgbClr val="000000">
                      <a:alpha val="65000"/>
                    </a:srgbClr>
                  </a:outerShdw>
                </a:effectLst>
                <a:latin typeface="+mj-ea"/>
                <a:ea typeface="+mj-ea"/>
              </a:rPr>
              <a:t>105</a:t>
            </a:r>
            <a:r>
              <a:rPr kumimoji="0" lang="zh-TW" altLang="en-US" sz="3600" b="1" spc="50" dirty="0" smtClean="0">
                <a:ln w="11430"/>
                <a:solidFill>
                  <a:srgbClr val="0000CC"/>
                </a:solidFill>
                <a:effectLst>
                  <a:outerShdw blurRad="76200" dist="50800" dir="5400000" algn="tl" rotWithShape="0">
                    <a:srgbClr val="000000">
                      <a:alpha val="65000"/>
                    </a:srgbClr>
                  </a:outerShdw>
                </a:effectLst>
                <a:latin typeface="+mj-ea"/>
                <a:ea typeface="+mj-ea"/>
              </a:rPr>
              <a:t>學年度「大專</a:t>
            </a:r>
            <a:r>
              <a:rPr kumimoji="0" lang="zh-TW" altLang="en-US" sz="3600" b="1" spc="50" dirty="0">
                <a:ln w="11430"/>
                <a:solidFill>
                  <a:srgbClr val="0000CC"/>
                </a:solidFill>
                <a:effectLst>
                  <a:outerShdw blurRad="76200" dist="50800" dir="5400000" algn="tl" rotWithShape="0">
                    <a:srgbClr val="000000">
                      <a:alpha val="65000"/>
                    </a:srgbClr>
                  </a:outerShdw>
                </a:effectLst>
                <a:latin typeface="+mj-ea"/>
                <a:ea typeface="+mj-ea"/>
              </a:rPr>
              <a:t>生金融就業公益專</a:t>
            </a:r>
            <a:r>
              <a:rPr kumimoji="0" lang="zh-TW" altLang="en-US" sz="3600" b="1" spc="50" dirty="0" smtClean="0">
                <a:ln w="11430"/>
                <a:solidFill>
                  <a:srgbClr val="0000CC"/>
                </a:solidFill>
                <a:effectLst>
                  <a:outerShdw blurRad="76200" dist="50800" dir="5400000" algn="tl" rotWithShape="0">
                    <a:srgbClr val="000000">
                      <a:alpha val="65000"/>
                    </a:srgbClr>
                  </a:outerShdw>
                </a:effectLst>
                <a:latin typeface="+mj-ea"/>
                <a:ea typeface="+mj-ea"/>
              </a:rPr>
              <a:t>班」</a:t>
            </a:r>
            <a:endParaRPr kumimoji="0" lang="zh-TW" altLang="en-US" sz="3600" b="1" spc="50" dirty="0">
              <a:ln w="11430"/>
              <a:solidFill>
                <a:srgbClr val="0000CC"/>
              </a:solidFill>
              <a:effectLst>
                <a:outerShdw blurRad="76200" dist="50800" dir="5400000" algn="tl" rotWithShape="0">
                  <a:srgbClr val="000000">
                    <a:alpha val="65000"/>
                  </a:srgbClr>
                </a:outerShdw>
              </a:effectLst>
              <a:latin typeface="+mj-ea"/>
              <a:ea typeface="+mj-ea"/>
            </a:endParaRPr>
          </a:p>
        </p:txBody>
      </p:sp>
    </p:spTree>
    <p:custDataLst>
      <p:tags r:id="rId1"/>
    </p:custDataLst>
  </p:cSld>
  <p:clrMapOvr>
    <a:masterClrMapping/>
  </p:clrMapOvr>
  <p:transition spd="slow">
    <p:blinds/>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custDataLst>
              <p:tags r:id="rId2"/>
            </p:custDataLst>
          </p:nvPr>
        </p:nvSpPr>
        <p:spPr>
          <a:xfrm>
            <a:off x="395288" y="549275"/>
            <a:ext cx="8229600" cy="914400"/>
          </a:xfrm>
        </p:spPr>
        <p:txBody>
          <a:bodyPr>
            <a:normAutofit/>
          </a:bodyPr>
          <a:lstStyle/>
          <a:p>
            <a:pPr fontAlgn="auto">
              <a:spcAft>
                <a:spcPts val="0"/>
              </a:spcAft>
              <a:defRPr/>
            </a:pPr>
            <a:r>
              <a:rPr lang="zh-TW" altLang="en-US" sz="3600" b="1" dirty="0" smtClean="0">
                <a:solidFill>
                  <a:srgbClr val="953735"/>
                </a:solidFill>
                <a:effectLst>
                  <a:outerShdw blurRad="38100" dist="38100" dir="2700000" algn="tl">
                    <a:srgbClr val="000000">
                      <a:alpha val="43137"/>
                    </a:srgbClr>
                  </a:outerShdw>
                </a:effectLst>
                <a:latin typeface="微軟正黑體"/>
                <a:ea typeface="微軟正黑體"/>
              </a:rPr>
              <a:t>伍、</a:t>
            </a:r>
            <a:r>
              <a:rPr lang="zh-TW" altLang="en-US" sz="3600" b="1" dirty="0" smtClean="0">
                <a:solidFill>
                  <a:srgbClr val="953735"/>
                </a:solidFill>
                <a:effectLst>
                  <a:outerShdw blurRad="38100" dist="38100" dir="2700000" algn="tl">
                    <a:srgbClr val="000000">
                      <a:alpha val="43137"/>
                    </a:srgbClr>
                  </a:outerShdw>
                </a:effectLst>
              </a:rPr>
              <a:t>專班課程介紹</a:t>
            </a:r>
            <a:r>
              <a:rPr lang="en-US" altLang="zh-TW" sz="3600" b="1" dirty="0" smtClean="0">
                <a:solidFill>
                  <a:srgbClr val="953735"/>
                </a:solidFill>
                <a:effectLst>
                  <a:outerShdw blurRad="38100" dist="38100" dir="2700000" algn="tl">
                    <a:srgbClr val="000000">
                      <a:alpha val="43137"/>
                    </a:srgbClr>
                  </a:outerShdw>
                </a:effectLst>
              </a:rPr>
              <a:t>-</a:t>
            </a:r>
            <a:r>
              <a:rPr lang="zh-TW" altLang="en-US" sz="3600" b="1" dirty="0" smtClean="0">
                <a:solidFill>
                  <a:srgbClr val="953735"/>
                </a:solidFill>
                <a:effectLst>
                  <a:outerShdw blurRad="38100" dist="38100" dir="2700000" algn="tl">
                    <a:srgbClr val="000000">
                      <a:alpha val="43137"/>
                    </a:srgbClr>
                  </a:outerShdw>
                </a:effectLst>
              </a:rPr>
              <a:t>報名流程</a:t>
            </a:r>
            <a:endParaRPr altLang="en-US" sz="3600" b="1" dirty="0" smtClean="0">
              <a:solidFill>
                <a:srgbClr val="953735"/>
              </a:solidFill>
              <a:effectLst>
                <a:outerShdw blurRad="38100" dist="38100" dir="2700000" algn="tl">
                  <a:srgbClr val="000000">
                    <a:alpha val="43137"/>
                  </a:srgbClr>
                </a:outerShdw>
              </a:effectLst>
              <a:ea typeface="微軟正黑體"/>
            </a:endParaRPr>
          </a:p>
        </p:txBody>
      </p:sp>
      <p:sp>
        <p:nvSpPr>
          <p:cNvPr id="70659" name="Content Placeholder 3"/>
          <p:cNvSpPr>
            <a:spLocks noGrp="1"/>
          </p:cNvSpPr>
          <p:nvPr>
            <p:ph idx="1"/>
          </p:nvPr>
        </p:nvSpPr>
        <p:spPr>
          <a:xfrm>
            <a:off x="251520" y="1484784"/>
            <a:ext cx="8496944" cy="4896544"/>
          </a:xfrm>
          <a:ln/>
        </p:spPr>
        <p:style>
          <a:lnRef idx="1">
            <a:schemeClr val="accent3"/>
          </a:lnRef>
          <a:fillRef idx="2">
            <a:schemeClr val="accent3"/>
          </a:fillRef>
          <a:effectRef idx="1">
            <a:schemeClr val="accent3"/>
          </a:effectRef>
          <a:fontRef idx="minor">
            <a:schemeClr val="dk1"/>
          </a:fontRef>
        </p:style>
        <p:txBody>
          <a:bodyPr>
            <a:normAutofit/>
          </a:bodyPr>
          <a:lstStyle/>
          <a:p>
            <a:pPr marL="274320" indent="-274320" fontAlgn="auto">
              <a:lnSpc>
                <a:spcPct val="150000"/>
              </a:lnSpc>
              <a:spcAft>
                <a:spcPts val="0"/>
              </a:spcAft>
              <a:buClr>
                <a:schemeClr val="accent3"/>
              </a:buClr>
              <a:buFont typeface="Wingdings 2"/>
              <a:buChar char=""/>
              <a:defRPr/>
            </a:pPr>
            <a:r>
              <a:rPr lang="zh-TW" altLang="en-US" b="1" dirty="0" smtClean="0">
                <a:latin typeface="微軟正黑體" pitchFamily="34" charset="-120"/>
                <a:ea typeface="微軟正黑體" pitchFamily="34" charset="-120"/>
              </a:rPr>
              <a:t>報名學員須檢附以下相關文件</a:t>
            </a:r>
            <a:r>
              <a:rPr lang="zh-TW" altLang="zh-TW" b="1" dirty="0" smtClean="0">
                <a:latin typeface="微軟正黑體" pitchFamily="34" charset="-120"/>
                <a:ea typeface="微軟正黑體" pitchFamily="34" charset="-120"/>
              </a:rPr>
              <a:t>：</a:t>
            </a:r>
          </a:p>
          <a:p>
            <a:pPr marL="640080" lvl="1" indent="-246888" fontAlgn="auto">
              <a:lnSpc>
                <a:spcPct val="150000"/>
              </a:lnSpc>
              <a:spcAft>
                <a:spcPts val="0"/>
              </a:spcAft>
              <a:buFont typeface="Wingdings 2"/>
              <a:buChar char=""/>
              <a:defRPr/>
            </a:pPr>
            <a:r>
              <a:rPr lang="zh-TW" altLang="en-US" b="1" dirty="0" smtClean="0">
                <a:solidFill>
                  <a:srgbClr val="0000CC"/>
                </a:solidFill>
                <a:latin typeface="微軟正黑體" pitchFamily="34" charset="-120"/>
                <a:ea typeface="微軟正黑體" pitchFamily="34" charset="-120"/>
              </a:rPr>
              <a:t>符合</a:t>
            </a:r>
            <a:r>
              <a:rPr lang="zh-TW" altLang="zh-TW" b="1" dirty="0" smtClean="0">
                <a:solidFill>
                  <a:srgbClr val="0000CC"/>
                </a:solidFill>
                <a:latin typeface="微軟正黑體" pitchFamily="34" charset="-120"/>
                <a:ea typeface="微軟正黑體" pitchFamily="34" charset="-120"/>
              </a:rPr>
              <a:t>符合各縣市政府中低收入戶資格</a:t>
            </a:r>
            <a:r>
              <a:rPr lang="zh-TW" altLang="en-US" b="1" dirty="0" smtClean="0">
                <a:solidFill>
                  <a:srgbClr val="0000CC"/>
                </a:solidFill>
                <a:latin typeface="微軟正黑體" pitchFamily="34" charset="-120"/>
                <a:ea typeface="微軟正黑體" pitchFamily="34" charset="-120"/>
              </a:rPr>
              <a:t>及</a:t>
            </a:r>
            <a:r>
              <a:rPr lang="zh-TW" altLang="zh-TW" b="1" dirty="0" smtClean="0">
                <a:solidFill>
                  <a:srgbClr val="0000CC"/>
                </a:solidFill>
                <a:latin typeface="微軟正黑體" pitchFamily="34" charset="-120"/>
                <a:ea typeface="微軟正黑體" pitchFamily="34" charset="-120"/>
              </a:rPr>
              <a:t>接受社福單位輔導、輔助或安置者，應檢附中低收入戶或社會福利資格證明相關文件</a:t>
            </a:r>
            <a:r>
              <a:rPr lang="zh-TW" altLang="zh-TW" dirty="0" smtClean="0"/>
              <a:t>。</a:t>
            </a:r>
            <a:endParaRPr lang="zh-TW" altLang="zh-TW" b="1" dirty="0" smtClean="0">
              <a:solidFill>
                <a:srgbClr val="0000CC"/>
              </a:solidFill>
              <a:latin typeface="微軟正黑體" pitchFamily="34" charset="-120"/>
              <a:ea typeface="微軟正黑體" pitchFamily="34" charset="-120"/>
            </a:endParaRPr>
          </a:p>
          <a:p>
            <a:pPr marL="640080" lvl="1" indent="-246888" fontAlgn="auto">
              <a:lnSpc>
                <a:spcPct val="150000"/>
              </a:lnSpc>
              <a:spcAft>
                <a:spcPts val="0"/>
              </a:spcAft>
              <a:buFont typeface="Wingdings 2"/>
              <a:buChar char=""/>
              <a:defRPr/>
            </a:pPr>
            <a:r>
              <a:rPr lang="zh-TW" altLang="en-US" b="1" dirty="0" smtClean="0">
                <a:solidFill>
                  <a:srgbClr val="0000CC"/>
                </a:solidFill>
                <a:latin typeface="微軟正黑體" pitchFamily="34" charset="-120"/>
                <a:ea typeface="微軟正黑體" pitchFamily="34" charset="-120"/>
              </a:rPr>
              <a:t>其他如</a:t>
            </a:r>
            <a:r>
              <a:rPr lang="zh-TW" altLang="zh-TW" b="1" dirty="0" smtClean="0">
                <a:solidFill>
                  <a:srgbClr val="0000CC"/>
                </a:solidFill>
                <a:latin typeface="微軟正黑體" pitchFamily="34" charset="-120"/>
                <a:ea typeface="微軟正黑體" pitchFamily="34" charset="-120"/>
              </a:rPr>
              <a:t>家庭遭受重大事故</a:t>
            </a:r>
            <a:r>
              <a:rPr lang="zh-TW" altLang="en-US" b="1" dirty="0" smtClean="0">
                <a:solidFill>
                  <a:srgbClr val="0000CC"/>
                </a:solidFill>
                <a:latin typeface="微軟正黑體" pitchFamily="34" charset="-120"/>
                <a:ea typeface="微軟正黑體" pitchFamily="34" charset="-120"/>
              </a:rPr>
              <a:t>、</a:t>
            </a:r>
            <a:r>
              <a:rPr lang="zh-TW" altLang="zh-TW" b="1" dirty="0" smtClean="0">
                <a:solidFill>
                  <a:srgbClr val="0000CC"/>
                </a:solidFill>
                <a:latin typeface="微軟正黑體" pitchFamily="34" charset="-120"/>
                <a:ea typeface="微軟正黑體" pitchFamily="34" charset="-120"/>
              </a:rPr>
              <a:t>家中負擔家計者因失業、失蹤或罹患重大疾病，無法工作</a:t>
            </a:r>
            <a:r>
              <a:rPr lang="zh-TW" altLang="en-US" b="1" dirty="0" smtClean="0">
                <a:solidFill>
                  <a:srgbClr val="0000CC"/>
                </a:solidFill>
                <a:latin typeface="微軟正黑體" pitchFamily="34" charset="-120"/>
                <a:ea typeface="微軟正黑體" pitchFamily="34" charset="-120"/>
              </a:rPr>
              <a:t>或其他足以證明需要財務協助者，</a:t>
            </a:r>
            <a:r>
              <a:rPr lang="zh-TW" altLang="zh-TW" b="1" dirty="0" smtClean="0">
                <a:solidFill>
                  <a:srgbClr val="0000CC"/>
                </a:solidFill>
                <a:latin typeface="微軟正黑體" pitchFamily="34" charset="-120"/>
                <a:ea typeface="微軟正黑體" pitchFamily="34" charset="-120"/>
              </a:rPr>
              <a:t>應述明符合條件之理由，並檢附主修科系系主任簽章之推薦表。</a:t>
            </a:r>
            <a:endParaRPr lang="en-US" altLang="zh-TW" b="1" dirty="0" smtClean="0">
              <a:solidFill>
                <a:srgbClr val="0000CC"/>
              </a:solidFill>
              <a:latin typeface="微軟正黑體" pitchFamily="34" charset="-120"/>
              <a:ea typeface="微軟正黑體" pitchFamily="34" charset="-120"/>
            </a:endParaRPr>
          </a:p>
        </p:txBody>
      </p:sp>
      <p:sp>
        <p:nvSpPr>
          <p:cNvPr id="5" name="Slide Number Placeholder 5"/>
          <p:cNvSpPr>
            <a:spLocks noGrp="1"/>
          </p:cNvSpPr>
          <p:nvPr>
            <p:ph type="sldNum" sz="quarter" idx="12"/>
          </p:nvPr>
        </p:nvSpPr>
        <p:spPr/>
        <p:txBody>
          <a:bodyPr/>
          <a:lstStyle/>
          <a:p>
            <a:pPr>
              <a:defRPr/>
            </a:pPr>
            <a:fld id="{B6189578-80F4-4C37-A3BE-72048222A966}" type="slidenum">
              <a:rPr lang="en-US" altLang="zh-TW"/>
              <a:pPr>
                <a:defRPr/>
              </a:pPr>
              <a:t>10</a:t>
            </a:fld>
            <a:endParaRPr/>
          </a:p>
        </p:txBody>
      </p:sp>
    </p:spTree>
    <p:custDataLst>
      <p:tags r:id="rId1"/>
    </p:custDataLst>
  </p:cSld>
  <p:clrMapOvr>
    <a:masterClrMapping/>
  </p:clrMapOvr>
  <p:transition spd="slow">
    <p:blinds/>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custDataLst>
              <p:tags r:id="rId2"/>
            </p:custDataLst>
          </p:nvPr>
        </p:nvSpPr>
        <p:spPr>
          <a:xfrm>
            <a:off x="539750" y="333375"/>
            <a:ext cx="8229600" cy="1143000"/>
          </a:xfrm>
        </p:spPr>
        <p:txBody>
          <a:bodyPr>
            <a:normAutofit/>
          </a:bodyPr>
          <a:lstStyle/>
          <a:p>
            <a:pPr fontAlgn="auto">
              <a:spcAft>
                <a:spcPts val="0"/>
              </a:spcAft>
              <a:defRPr/>
            </a:pPr>
            <a:r>
              <a:rPr lang="zh-TW" altLang="en-US" sz="3600" b="1" dirty="0" smtClean="0">
                <a:solidFill>
                  <a:srgbClr val="953735"/>
                </a:solidFill>
                <a:effectLst>
                  <a:outerShdw blurRad="38100" dist="38100" dir="2700000" algn="tl">
                    <a:srgbClr val="000000">
                      <a:alpha val="43137"/>
                    </a:srgbClr>
                  </a:outerShdw>
                </a:effectLst>
              </a:rPr>
              <a:t>伍、專班課程介紹</a:t>
            </a:r>
            <a:r>
              <a:rPr lang="en-US" altLang="zh-TW" sz="3600" b="1" dirty="0" smtClean="0">
                <a:solidFill>
                  <a:srgbClr val="953735"/>
                </a:solidFill>
                <a:effectLst>
                  <a:outerShdw blurRad="38100" dist="38100" dir="2700000" algn="tl">
                    <a:srgbClr val="000000">
                      <a:alpha val="43137"/>
                    </a:srgbClr>
                  </a:outerShdw>
                </a:effectLst>
              </a:rPr>
              <a:t>-</a:t>
            </a:r>
            <a:r>
              <a:rPr lang="zh-TW" altLang="en-US" sz="3600" b="1" dirty="0" smtClean="0">
                <a:solidFill>
                  <a:srgbClr val="953735"/>
                </a:solidFill>
                <a:effectLst>
                  <a:outerShdw blurRad="38100" dist="38100" dir="2700000" algn="tl">
                    <a:srgbClr val="000000">
                      <a:alpha val="43137"/>
                    </a:srgbClr>
                  </a:outerShdw>
                </a:effectLst>
              </a:rPr>
              <a:t>報名流程</a:t>
            </a:r>
            <a:endParaRPr altLang="en-US" sz="3600" b="1" dirty="0" smtClean="0">
              <a:solidFill>
                <a:srgbClr val="953735"/>
              </a:solidFill>
              <a:effectLst>
                <a:outerShdw blurRad="38100" dist="38100" dir="2700000" algn="tl">
                  <a:srgbClr val="000000">
                    <a:alpha val="43137"/>
                  </a:srgbClr>
                </a:outerShdw>
              </a:effectLst>
              <a:ea typeface="微軟正黑體"/>
            </a:endParaRPr>
          </a:p>
        </p:txBody>
      </p:sp>
      <p:sp>
        <p:nvSpPr>
          <p:cNvPr id="5" name="Slide Number Placeholder 5"/>
          <p:cNvSpPr>
            <a:spLocks noGrp="1"/>
          </p:cNvSpPr>
          <p:nvPr>
            <p:ph type="sldNum" sz="quarter" idx="12"/>
          </p:nvPr>
        </p:nvSpPr>
        <p:spPr/>
        <p:txBody>
          <a:bodyPr/>
          <a:lstStyle/>
          <a:p>
            <a:pPr>
              <a:defRPr/>
            </a:pPr>
            <a:fld id="{AAE2483E-36FC-4929-BFAE-737CBE48FBC6}" type="slidenum">
              <a:rPr lang="en-US" altLang="zh-TW"/>
              <a:pPr>
                <a:defRPr/>
              </a:pPr>
              <a:t>11</a:t>
            </a:fld>
            <a:endParaRPr/>
          </a:p>
        </p:txBody>
      </p:sp>
      <p:sp>
        <p:nvSpPr>
          <p:cNvPr id="9" name="圓角矩形 8"/>
          <p:cNvSpPr/>
          <p:nvPr/>
        </p:nvSpPr>
        <p:spPr>
          <a:xfrm>
            <a:off x="1403350" y="1557338"/>
            <a:ext cx="6553200" cy="1008062"/>
          </a:xfrm>
          <a:prstGeom prst="roundRect">
            <a:avLst/>
          </a:prstGeom>
          <a:ln/>
        </p:spPr>
        <p:style>
          <a:lnRef idx="2">
            <a:schemeClr val="accent2"/>
          </a:lnRef>
          <a:fillRef idx="1">
            <a:schemeClr val="lt1"/>
          </a:fillRef>
          <a:effectRef idx="0">
            <a:schemeClr val="accent2"/>
          </a:effectRef>
          <a:fontRef idx="minor">
            <a:schemeClr val="dk1"/>
          </a:fontRef>
        </p:style>
        <p:txBody>
          <a:bodyPr anchor="ctr"/>
          <a:lstStyle/>
          <a:p>
            <a:pPr>
              <a:defRPr/>
            </a:pPr>
            <a:r>
              <a:rPr lang="zh-TW" altLang="en-US" dirty="0">
                <a:latin typeface="+mj-ea"/>
                <a:ea typeface="+mj-ea"/>
              </a:rPr>
              <a:t>欲參加專班且符合資格之大</a:t>
            </a:r>
            <a:r>
              <a:rPr lang="zh-TW" altLang="en-US" dirty="0" smtClean="0">
                <a:latin typeface="+mj-ea"/>
                <a:ea typeface="+mj-ea"/>
              </a:rPr>
              <a:t>學校院應屆</a:t>
            </a:r>
            <a:r>
              <a:rPr lang="zh-TW" altLang="en-US" dirty="0">
                <a:latin typeface="+mj-ea"/>
                <a:ea typeface="+mj-ea"/>
              </a:rPr>
              <a:t>畢業生至專班網頁：</a:t>
            </a:r>
            <a:r>
              <a:rPr lang="en-US" altLang="zh-TW" b="1" dirty="0">
                <a:solidFill>
                  <a:srgbClr val="0000FF"/>
                </a:solidFill>
                <a:latin typeface="+mj-ea"/>
                <a:ea typeface="+mj-ea"/>
              </a:rPr>
              <a:t>www.fly.org.tw</a:t>
            </a:r>
            <a:r>
              <a:rPr lang="zh-TW" altLang="en-US" dirty="0">
                <a:latin typeface="+mj-ea"/>
                <a:ea typeface="+mj-ea"/>
              </a:rPr>
              <a:t>登打</a:t>
            </a:r>
            <a:r>
              <a:rPr lang="zh-TW" altLang="en-US" b="1" u="sng" dirty="0">
                <a:latin typeface="+mj-ea"/>
                <a:ea typeface="+mj-ea"/>
              </a:rPr>
              <a:t>報名表</a:t>
            </a:r>
            <a:r>
              <a:rPr lang="zh-TW" altLang="en-US" dirty="0">
                <a:latin typeface="+mj-ea"/>
                <a:ea typeface="+mj-ea"/>
              </a:rPr>
              <a:t>所及</a:t>
            </a:r>
            <a:r>
              <a:rPr lang="zh-TW" altLang="en-US" b="1" u="sng" dirty="0">
                <a:latin typeface="+mj-ea"/>
                <a:ea typeface="+mj-ea"/>
              </a:rPr>
              <a:t>學員報名須知</a:t>
            </a:r>
            <a:endParaRPr lang="zh-TW" altLang="en-US" dirty="0">
              <a:latin typeface="+mj-ea"/>
              <a:ea typeface="+mj-ea"/>
            </a:endParaRPr>
          </a:p>
        </p:txBody>
      </p:sp>
      <p:sp>
        <p:nvSpPr>
          <p:cNvPr id="10" name="圓角矩形 9"/>
          <p:cNvSpPr/>
          <p:nvPr/>
        </p:nvSpPr>
        <p:spPr>
          <a:xfrm>
            <a:off x="1403350" y="2565400"/>
            <a:ext cx="6624638" cy="1079500"/>
          </a:xfrm>
          <a:prstGeom prst="roundRect">
            <a:avLst/>
          </a:prstGeom>
        </p:spPr>
        <p:style>
          <a:lnRef idx="2">
            <a:schemeClr val="accent2"/>
          </a:lnRef>
          <a:fillRef idx="1">
            <a:schemeClr val="lt1"/>
          </a:fillRef>
          <a:effectRef idx="0">
            <a:schemeClr val="accent2"/>
          </a:effectRef>
          <a:fontRef idx="minor">
            <a:schemeClr val="dk1"/>
          </a:fontRef>
        </p:style>
        <p:txBody>
          <a:bodyPr anchor="ctr"/>
          <a:lstStyle/>
          <a:p>
            <a:pPr>
              <a:defRPr/>
            </a:pPr>
            <a:r>
              <a:rPr lang="zh-TW" altLang="en-US" dirty="0">
                <a:latin typeface="+mj-ea"/>
                <a:ea typeface="+mj-ea"/>
              </a:rPr>
              <a:t>學生列印報名表及學員報名須知</a:t>
            </a:r>
            <a:r>
              <a:rPr lang="en-US" altLang="zh-TW" dirty="0">
                <a:latin typeface="+mj-ea"/>
                <a:ea typeface="+mj-ea"/>
              </a:rPr>
              <a:t>(A4</a:t>
            </a:r>
            <a:r>
              <a:rPr lang="zh-TW" altLang="en-US" dirty="0">
                <a:latin typeface="+mj-ea"/>
                <a:ea typeface="+mj-ea"/>
              </a:rPr>
              <a:t>格式</a:t>
            </a:r>
            <a:r>
              <a:rPr lang="en-US" altLang="zh-TW" dirty="0">
                <a:latin typeface="+mj-ea"/>
                <a:ea typeface="+mj-ea"/>
              </a:rPr>
              <a:t>)</a:t>
            </a:r>
          </a:p>
          <a:p>
            <a:pPr>
              <a:defRPr/>
            </a:pPr>
            <a:r>
              <a:rPr lang="zh-TW" altLang="en-US" dirty="0" smtClean="0">
                <a:latin typeface="+mj-ea"/>
                <a:ea typeface="+mj-ea"/>
              </a:rPr>
              <a:t>並檢附相關個人證件</a:t>
            </a:r>
            <a:r>
              <a:rPr lang="en-US" altLang="zh-TW" dirty="0" smtClean="0">
                <a:latin typeface="+mj-ea"/>
                <a:ea typeface="+mj-ea"/>
              </a:rPr>
              <a:t>(</a:t>
            </a:r>
            <a:r>
              <a:rPr lang="zh-TW" altLang="en-US" dirty="0" smtClean="0">
                <a:latin typeface="+mj-ea"/>
                <a:ea typeface="+mj-ea"/>
              </a:rPr>
              <a:t>內含報名表及大三上學期成績單</a:t>
            </a:r>
            <a:r>
              <a:rPr lang="en-US" altLang="zh-TW" dirty="0" smtClean="0">
                <a:latin typeface="+mj-ea"/>
                <a:ea typeface="+mj-ea"/>
              </a:rPr>
              <a:t>)</a:t>
            </a:r>
            <a:r>
              <a:rPr lang="zh-TW" altLang="en-US" dirty="0" smtClean="0">
                <a:latin typeface="+mj-ea"/>
                <a:ea typeface="+mj-ea"/>
              </a:rPr>
              <a:t>，及相關證明文件，送交就讀學校之指定窗口審核</a:t>
            </a:r>
            <a:endParaRPr lang="en-US" altLang="zh-TW" dirty="0">
              <a:latin typeface="+mj-ea"/>
              <a:ea typeface="+mj-ea"/>
            </a:endParaRPr>
          </a:p>
        </p:txBody>
      </p:sp>
      <p:sp>
        <p:nvSpPr>
          <p:cNvPr id="11" name="圓角矩形 10"/>
          <p:cNvSpPr/>
          <p:nvPr/>
        </p:nvSpPr>
        <p:spPr>
          <a:xfrm>
            <a:off x="1476375" y="3644900"/>
            <a:ext cx="6551613" cy="936625"/>
          </a:xfrm>
          <a:prstGeom prst="roundRect">
            <a:avLst/>
          </a:prstGeom>
        </p:spPr>
        <p:style>
          <a:lnRef idx="2">
            <a:schemeClr val="accent2"/>
          </a:lnRef>
          <a:fillRef idx="1">
            <a:schemeClr val="lt1"/>
          </a:fillRef>
          <a:effectRef idx="0">
            <a:schemeClr val="accent2"/>
          </a:effectRef>
          <a:fontRef idx="minor">
            <a:schemeClr val="dk1"/>
          </a:fontRef>
        </p:style>
        <p:txBody>
          <a:bodyPr anchor="ctr"/>
          <a:lstStyle/>
          <a:p>
            <a:pPr>
              <a:defRPr/>
            </a:pPr>
            <a:r>
              <a:rPr lang="zh-TW" altLang="en-US" dirty="0">
                <a:latin typeface="+mj-ea"/>
                <a:ea typeface="+mj-ea"/>
              </a:rPr>
              <a:t>依各校所訂時間申請，校方審查</a:t>
            </a:r>
          </a:p>
        </p:txBody>
      </p:sp>
      <p:sp>
        <p:nvSpPr>
          <p:cNvPr id="12" name="圓角矩形 11"/>
          <p:cNvSpPr/>
          <p:nvPr/>
        </p:nvSpPr>
        <p:spPr>
          <a:xfrm>
            <a:off x="1476375" y="4581525"/>
            <a:ext cx="6508750" cy="935038"/>
          </a:xfrm>
          <a:prstGeom prst="roundRect">
            <a:avLst/>
          </a:prstGeom>
        </p:spPr>
        <p:style>
          <a:lnRef idx="2">
            <a:schemeClr val="accent2"/>
          </a:lnRef>
          <a:fillRef idx="1">
            <a:schemeClr val="lt1"/>
          </a:fillRef>
          <a:effectRef idx="0">
            <a:schemeClr val="accent2"/>
          </a:effectRef>
          <a:fontRef idx="minor">
            <a:schemeClr val="dk1"/>
          </a:fontRef>
        </p:style>
        <p:txBody>
          <a:bodyPr anchor="ctr"/>
          <a:lstStyle/>
          <a:p>
            <a:pPr>
              <a:defRPr/>
            </a:pPr>
            <a:r>
              <a:rPr lang="zh-TW" altLang="en-US" dirty="0">
                <a:latin typeface="+mj-ea"/>
                <a:ea typeface="+mj-ea"/>
              </a:rPr>
              <a:t>各校審核後之正備取名單</a:t>
            </a:r>
            <a:r>
              <a:rPr lang="zh-TW" altLang="en-US" dirty="0" smtClean="0">
                <a:latin typeface="+mj-ea"/>
                <a:ea typeface="+mj-ea"/>
              </a:rPr>
              <a:t>於</a:t>
            </a:r>
            <a:r>
              <a:rPr lang="en-US" altLang="zh-TW" b="1" dirty="0" smtClean="0">
                <a:latin typeface="+mj-ea"/>
                <a:ea typeface="+mj-ea"/>
              </a:rPr>
              <a:t>6</a:t>
            </a:r>
            <a:r>
              <a:rPr lang="zh-TW" altLang="en-US" b="1" dirty="0" smtClean="0">
                <a:latin typeface="+mj-ea"/>
                <a:ea typeface="+mj-ea"/>
              </a:rPr>
              <a:t>月</a:t>
            </a:r>
            <a:r>
              <a:rPr lang="en-US" altLang="zh-TW" b="1" dirty="0" smtClean="0">
                <a:latin typeface="+mj-ea"/>
                <a:ea typeface="+mj-ea"/>
              </a:rPr>
              <a:t>1</a:t>
            </a:r>
            <a:r>
              <a:rPr lang="zh-TW" altLang="en-US" b="1" dirty="0" smtClean="0">
                <a:latin typeface="+mj-ea"/>
                <a:ea typeface="+mj-ea"/>
              </a:rPr>
              <a:t>日</a:t>
            </a:r>
            <a:r>
              <a:rPr lang="zh-TW" altLang="en-US" dirty="0" smtClean="0">
                <a:latin typeface="+mj-ea"/>
                <a:ea typeface="+mj-ea"/>
              </a:rPr>
              <a:t>前</a:t>
            </a:r>
            <a:r>
              <a:rPr lang="zh-TW" altLang="en-US" dirty="0">
                <a:latin typeface="+mj-ea"/>
                <a:ea typeface="+mj-ea"/>
              </a:rPr>
              <a:t>送達證基會</a:t>
            </a:r>
          </a:p>
        </p:txBody>
      </p:sp>
      <p:sp>
        <p:nvSpPr>
          <p:cNvPr id="13" name="圓角矩形 12"/>
          <p:cNvSpPr/>
          <p:nvPr/>
        </p:nvSpPr>
        <p:spPr>
          <a:xfrm>
            <a:off x="1500166" y="5565797"/>
            <a:ext cx="6551613" cy="935037"/>
          </a:xfrm>
          <a:prstGeom prst="roundRect">
            <a:avLst/>
          </a:prstGeom>
        </p:spPr>
        <p:style>
          <a:lnRef idx="2">
            <a:schemeClr val="accent2"/>
          </a:lnRef>
          <a:fillRef idx="1">
            <a:schemeClr val="lt1"/>
          </a:fillRef>
          <a:effectRef idx="0">
            <a:schemeClr val="accent2"/>
          </a:effectRef>
          <a:fontRef idx="minor">
            <a:schemeClr val="dk1"/>
          </a:fontRef>
        </p:style>
        <p:txBody>
          <a:bodyPr anchor="ctr"/>
          <a:lstStyle/>
          <a:p>
            <a:pPr>
              <a:defRPr/>
            </a:pPr>
            <a:r>
              <a:rPr lang="zh-TW" altLang="en-US" dirty="0">
                <a:solidFill>
                  <a:srgbClr val="FF0000"/>
                </a:solidFill>
                <a:latin typeface="+mj-ea"/>
                <a:ea typeface="+mj-ea"/>
              </a:rPr>
              <a:t>證基會</a:t>
            </a:r>
            <a:r>
              <a:rPr lang="en-US" altLang="zh-TW" b="1" dirty="0">
                <a:solidFill>
                  <a:srgbClr val="FF0000"/>
                </a:solidFill>
                <a:latin typeface="+mj-ea"/>
                <a:ea typeface="+mj-ea"/>
              </a:rPr>
              <a:t>7</a:t>
            </a:r>
            <a:r>
              <a:rPr lang="zh-TW" altLang="en-US" b="1" dirty="0" smtClean="0">
                <a:solidFill>
                  <a:srgbClr val="FF0000"/>
                </a:solidFill>
                <a:latin typeface="+mj-ea"/>
                <a:ea typeface="+mj-ea"/>
              </a:rPr>
              <a:t>月</a:t>
            </a:r>
            <a:r>
              <a:rPr lang="zh-TW" altLang="en-US" b="1" dirty="0">
                <a:solidFill>
                  <a:srgbClr val="FF0000"/>
                </a:solidFill>
                <a:latin typeface="+mj-ea"/>
                <a:ea typeface="+mj-ea"/>
              </a:rPr>
              <a:t>於專班</a:t>
            </a:r>
            <a:r>
              <a:rPr lang="zh-TW" altLang="en-US" dirty="0" smtClean="0">
                <a:solidFill>
                  <a:srgbClr val="FF0000"/>
                </a:solidFill>
                <a:latin typeface="+mj-ea"/>
                <a:ea typeface="+mj-ea"/>
              </a:rPr>
              <a:t>網站</a:t>
            </a:r>
            <a:r>
              <a:rPr lang="zh-TW" altLang="en-US" dirty="0">
                <a:solidFill>
                  <a:srgbClr val="FF0000"/>
                </a:solidFill>
                <a:latin typeface="+mj-ea"/>
                <a:ea typeface="+mj-ea"/>
              </a:rPr>
              <a:t>公告各班場地資訊及學員名單</a:t>
            </a:r>
          </a:p>
        </p:txBody>
      </p:sp>
      <p:sp>
        <p:nvSpPr>
          <p:cNvPr id="14" name="圓角矩形 13"/>
          <p:cNvSpPr/>
          <p:nvPr/>
        </p:nvSpPr>
        <p:spPr>
          <a:xfrm>
            <a:off x="611188" y="1576388"/>
            <a:ext cx="823912" cy="993775"/>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TW" sz="3600" dirty="0">
                <a:sym typeface="Wingdings"/>
              </a:rPr>
              <a:t></a:t>
            </a:r>
            <a:endParaRPr lang="zh-TW" altLang="en-US" sz="3600" dirty="0"/>
          </a:p>
        </p:txBody>
      </p:sp>
      <p:sp>
        <p:nvSpPr>
          <p:cNvPr id="15" name="圓角矩形 14"/>
          <p:cNvSpPr/>
          <p:nvPr/>
        </p:nvSpPr>
        <p:spPr>
          <a:xfrm>
            <a:off x="611188" y="2565400"/>
            <a:ext cx="865187" cy="1079500"/>
          </a:xfrm>
          <a:prstGeom prst="roundRect">
            <a:avLst/>
          </a:prstGeom>
          <a:solidFill>
            <a:srgbClr val="F7E4B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TW" sz="3600" dirty="0">
                <a:sym typeface="Wingdings"/>
              </a:rPr>
              <a:t></a:t>
            </a:r>
            <a:endParaRPr lang="zh-TW" altLang="en-US" sz="3600" dirty="0"/>
          </a:p>
        </p:txBody>
      </p:sp>
      <p:sp>
        <p:nvSpPr>
          <p:cNvPr id="16" name="圓角矩形 15"/>
          <p:cNvSpPr/>
          <p:nvPr/>
        </p:nvSpPr>
        <p:spPr>
          <a:xfrm>
            <a:off x="611188" y="3644900"/>
            <a:ext cx="865187" cy="962025"/>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TW" sz="3600" dirty="0">
                <a:sym typeface="Wingdings"/>
              </a:rPr>
              <a:t></a:t>
            </a:r>
            <a:endParaRPr lang="zh-TW" altLang="en-US" sz="3600" dirty="0">
              <a:sym typeface="Wingdings"/>
            </a:endParaRPr>
          </a:p>
        </p:txBody>
      </p:sp>
      <p:sp>
        <p:nvSpPr>
          <p:cNvPr id="17" name="圓角矩形 16"/>
          <p:cNvSpPr/>
          <p:nvPr/>
        </p:nvSpPr>
        <p:spPr>
          <a:xfrm>
            <a:off x="611188" y="4581525"/>
            <a:ext cx="865187" cy="985838"/>
          </a:xfrm>
          <a:prstGeom prst="roundRect">
            <a:avLst/>
          </a:prstGeom>
          <a:solidFill>
            <a:srgbClr val="F7E4B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TW" sz="3600" dirty="0">
                <a:sym typeface="Wingdings"/>
              </a:rPr>
              <a:t></a:t>
            </a:r>
            <a:endParaRPr lang="zh-TW" altLang="en-US" sz="3600" dirty="0">
              <a:sym typeface="Wingdings"/>
            </a:endParaRPr>
          </a:p>
        </p:txBody>
      </p:sp>
      <p:sp>
        <p:nvSpPr>
          <p:cNvPr id="18" name="圓角矩形 17"/>
          <p:cNvSpPr/>
          <p:nvPr/>
        </p:nvSpPr>
        <p:spPr>
          <a:xfrm>
            <a:off x="611188" y="5589588"/>
            <a:ext cx="865187" cy="962025"/>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TW" sz="3600" dirty="0">
                <a:sym typeface="Wingdings"/>
              </a:rPr>
              <a:t></a:t>
            </a:r>
            <a:endParaRPr lang="zh-TW" altLang="en-US" sz="3600" dirty="0">
              <a:sym typeface="Wingdings"/>
            </a:endParaRPr>
          </a:p>
        </p:txBody>
      </p:sp>
      <p:sp>
        <p:nvSpPr>
          <p:cNvPr id="19" name="向下箭號 18"/>
          <p:cNvSpPr/>
          <p:nvPr/>
        </p:nvSpPr>
        <p:spPr>
          <a:xfrm>
            <a:off x="8100392" y="1556792"/>
            <a:ext cx="432048" cy="4896544"/>
          </a:xfrm>
          <a:prstGeom prst="downArrow">
            <a:avLst/>
          </a:prstGeom>
          <a:solidFill>
            <a:srgbClr val="FFC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zh-TW" altLang="en-US"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ustDataLst>
      <p:tags r:id="rId1"/>
    </p:custDataLst>
  </p:cSld>
  <p:clrMapOvr>
    <a:masterClrMapping/>
  </p:clrMapOvr>
  <p:transition spd="slow">
    <p:blinds/>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custDataLst>
              <p:tags r:id="rId2"/>
            </p:custDataLst>
          </p:nvPr>
        </p:nvSpPr>
        <p:spPr>
          <a:xfrm>
            <a:off x="330816" y="8400"/>
            <a:ext cx="8229600" cy="914400"/>
          </a:xfrm>
        </p:spPr>
        <p:txBody>
          <a:bodyPr>
            <a:normAutofit/>
          </a:bodyPr>
          <a:lstStyle/>
          <a:p>
            <a:pPr fontAlgn="auto">
              <a:spcAft>
                <a:spcPts val="0"/>
              </a:spcAft>
              <a:defRPr/>
            </a:pPr>
            <a:r>
              <a:rPr lang="zh-TW" altLang="en-US" sz="3600" b="1" dirty="0" smtClean="0">
                <a:solidFill>
                  <a:srgbClr val="953735"/>
                </a:solidFill>
                <a:effectLst>
                  <a:outerShdw blurRad="38100" dist="38100" dir="2700000" algn="tl">
                    <a:srgbClr val="000000">
                      <a:alpha val="43137"/>
                    </a:srgbClr>
                  </a:outerShdw>
                </a:effectLst>
              </a:rPr>
              <a:t>伍、</a:t>
            </a:r>
            <a:r>
              <a:rPr lang="zh-TW" altLang="en-US" sz="3600" b="1" dirty="0">
                <a:solidFill>
                  <a:srgbClr val="953735"/>
                </a:solidFill>
                <a:effectLst>
                  <a:outerShdw blurRad="38100" dist="38100" dir="2700000" algn="tl">
                    <a:srgbClr val="000000">
                      <a:alpha val="43137"/>
                    </a:srgbClr>
                  </a:outerShdw>
                </a:effectLst>
              </a:rPr>
              <a:t>專</a:t>
            </a:r>
            <a:r>
              <a:rPr lang="zh-TW" altLang="en-US" sz="3600" b="1" dirty="0" smtClean="0">
                <a:solidFill>
                  <a:srgbClr val="953735"/>
                </a:solidFill>
                <a:effectLst>
                  <a:outerShdw blurRad="38100" dist="38100" dir="2700000" algn="tl">
                    <a:srgbClr val="000000">
                      <a:alpha val="43137"/>
                    </a:srgbClr>
                  </a:outerShdw>
                </a:effectLst>
              </a:rPr>
              <a:t>班課程介紹</a:t>
            </a:r>
            <a:r>
              <a:rPr lang="en-US" altLang="zh-TW" sz="3600" b="1" dirty="0" smtClean="0">
                <a:solidFill>
                  <a:srgbClr val="953735"/>
                </a:solidFill>
                <a:effectLst>
                  <a:outerShdw blurRad="38100" dist="38100" dir="2700000" algn="tl">
                    <a:srgbClr val="000000">
                      <a:alpha val="43137"/>
                    </a:srgbClr>
                  </a:outerShdw>
                </a:effectLst>
              </a:rPr>
              <a:t>-</a:t>
            </a:r>
            <a:r>
              <a:rPr lang="zh-TW" altLang="en-US" sz="3600" b="1" dirty="0">
                <a:solidFill>
                  <a:srgbClr val="953735"/>
                </a:solidFill>
                <a:effectLst>
                  <a:outerShdw blurRad="38100" dist="38100" dir="2700000" algn="tl">
                    <a:srgbClr val="000000">
                      <a:alpha val="43137"/>
                    </a:srgbClr>
                  </a:outerShdw>
                </a:effectLst>
              </a:rPr>
              <a:t>辦理地區</a:t>
            </a:r>
            <a:endParaRPr altLang="en-US" sz="3600" b="1" dirty="0" smtClean="0">
              <a:solidFill>
                <a:srgbClr val="953735"/>
              </a:solidFill>
              <a:effectLst>
                <a:outerShdw blurRad="38100" dist="38100" dir="2700000" algn="tl">
                  <a:srgbClr val="000000">
                    <a:alpha val="43137"/>
                  </a:srgbClr>
                </a:outerShdw>
              </a:effectLst>
              <a:ea typeface="微軟正黑體"/>
            </a:endParaRPr>
          </a:p>
        </p:txBody>
      </p:sp>
      <p:sp>
        <p:nvSpPr>
          <p:cNvPr id="5" name="Slide Number Placeholder 5"/>
          <p:cNvSpPr>
            <a:spLocks noGrp="1"/>
          </p:cNvSpPr>
          <p:nvPr>
            <p:ph type="sldNum" sz="quarter" idx="12"/>
          </p:nvPr>
        </p:nvSpPr>
        <p:spPr/>
        <p:txBody>
          <a:bodyPr/>
          <a:lstStyle/>
          <a:p>
            <a:pPr>
              <a:defRPr/>
            </a:pPr>
            <a:fld id="{A97D785D-C257-4022-AFB8-2C74847D2D86}" type="slidenum">
              <a:rPr lang="en-US" altLang="zh-TW"/>
              <a:pPr>
                <a:defRPr/>
              </a:pPr>
              <a:t>12</a:t>
            </a:fld>
            <a:endParaRPr/>
          </a:p>
        </p:txBody>
      </p:sp>
      <p:pic>
        <p:nvPicPr>
          <p:cNvPr id="1026" name="Picture 2" descr="C:\Users\u970128\AppData\Local\Microsoft\Windows\Temporary Internet Files\Content.Outlook\JZ9RL5CI\開課地點.jpg"/>
          <p:cNvPicPr>
            <a:picLocks noChangeAspect="1" noChangeArrowheads="1"/>
          </p:cNvPicPr>
          <p:nvPr/>
        </p:nvPicPr>
        <p:blipFill>
          <a:blip r:embed="rId5" cstate="print"/>
          <a:srcRect/>
          <a:stretch>
            <a:fillRect/>
          </a:stretch>
        </p:blipFill>
        <p:spPr bwMode="auto">
          <a:xfrm>
            <a:off x="357158" y="1027445"/>
            <a:ext cx="8215370" cy="5741527"/>
          </a:xfrm>
          <a:prstGeom prst="rect">
            <a:avLst/>
          </a:prstGeom>
          <a:noFill/>
        </p:spPr>
      </p:pic>
    </p:spTree>
    <p:custDataLst>
      <p:tags r:id="rId1"/>
    </p:custDataLst>
  </p:cSld>
  <p:clrMapOvr>
    <a:masterClrMapping/>
  </p:clrMapOvr>
  <p:transition spd="slow">
    <p:blinds/>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custDataLst>
              <p:tags r:id="rId2"/>
            </p:custDataLst>
          </p:nvPr>
        </p:nvSpPr>
        <p:spPr>
          <a:xfrm>
            <a:off x="251520" y="-171400"/>
            <a:ext cx="8229600" cy="914400"/>
          </a:xfrm>
        </p:spPr>
        <p:txBody>
          <a:bodyPr>
            <a:normAutofit/>
          </a:bodyPr>
          <a:lstStyle/>
          <a:p>
            <a:pPr fontAlgn="auto">
              <a:spcAft>
                <a:spcPts val="0"/>
              </a:spcAft>
              <a:defRPr/>
            </a:pPr>
            <a:r>
              <a:rPr lang="zh-TW" altLang="en-US" sz="3600" b="1" dirty="0" smtClean="0">
                <a:solidFill>
                  <a:srgbClr val="953735"/>
                </a:solidFill>
                <a:effectLst>
                  <a:outerShdw blurRad="38100" dist="38100" dir="2700000" algn="tl">
                    <a:srgbClr val="000000">
                      <a:alpha val="43137"/>
                    </a:srgbClr>
                  </a:outerShdw>
                </a:effectLst>
              </a:rPr>
              <a:t>伍、</a:t>
            </a:r>
            <a:r>
              <a:rPr lang="zh-TW" altLang="en-US" sz="3600" b="1" dirty="0">
                <a:solidFill>
                  <a:srgbClr val="953735"/>
                </a:solidFill>
                <a:effectLst>
                  <a:outerShdw blurRad="38100" dist="38100" dir="2700000" algn="tl">
                    <a:srgbClr val="000000">
                      <a:alpha val="43137"/>
                    </a:srgbClr>
                  </a:outerShdw>
                </a:effectLst>
              </a:rPr>
              <a:t>專</a:t>
            </a:r>
            <a:r>
              <a:rPr lang="zh-TW" altLang="en-US" sz="3600" b="1" dirty="0" smtClean="0">
                <a:solidFill>
                  <a:srgbClr val="953735"/>
                </a:solidFill>
                <a:effectLst>
                  <a:outerShdw blurRad="38100" dist="38100" dir="2700000" algn="tl">
                    <a:srgbClr val="000000">
                      <a:alpha val="43137"/>
                    </a:srgbClr>
                  </a:outerShdw>
                </a:effectLst>
              </a:rPr>
              <a:t>班課程介紹</a:t>
            </a:r>
            <a:r>
              <a:rPr lang="en-US" altLang="zh-TW" sz="3600" b="1" dirty="0" smtClean="0">
                <a:solidFill>
                  <a:srgbClr val="953735"/>
                </a:solidFill>
                <a:effectLst>
                  <a:outerShdw blurRad="38100" dist="38100" dir="2700000" algn="tl">
                    <a:srgbClr val="000000">
                      <a:alpha val="43137"/>
                    </a:srgbClr>
                  </a:outerShdw>
                </a:effectLst>
              </a:rPr>
              <a:t>-</a:t>
            </a:r>
            <a:r>
              <a:rPr lang="zh-TW" altLang="en-US" sz="3600" b="1" dirty="0" smtClean="0">
                <a:solidFill>
                  <a:srgbClr val="953735"/>
                </a:solidFill>
                <a:effectLst>
                  <a:outerShdw blurRad="38100" dist="38100" dir="2700000" algn="tl">
                    <a:srgbClr val="000000">
                      <a:alpha val="43137"/>
                    </a:srgbClr>
                  </a:outerShdw>
                </a:effectLst>
              </a:rPr>
              <a:t>上課時間與課程架構</a:t>
            </a:r>
            <a:endParaRPr altLang="en-US" sz="3600" b="1" dirty="0" smtClean="0">
              <a:solidFill>
                <a:srgbClr val="953735"/>
              </a:solidFill>
              <a:effectLst>
                <a:outerShdw blurRad="38100" dist="38100" dir="2700000" algn="tl">
                  <a:srgbClr val="000000">
                    <a:alpha val="43137"/>
                  </a:srgbClr>
                </a:outerShdw>
              </a:effectLst>
              <a:ea typeface="微軟正黑體"/>
            </a:endParaRPr>
          </a:p>
        </p:txBody>
      </p:sp>
      <p:sp>
        <p:nvSpPr>
          <p:cNvPr id="70659" name="Content Placeholder 3"/>
          <p:cNvSpPr>
            <a:spLocks noGrp="1"/>
          </p:cNvSpPr>
          <p:nvPr>
            <p:ph idx="1"/>
          </p:nvPr>
        </p:nvSpPr>
        <p:spPr>
          <a:xfrm>
            <a:off x="179512" y="692696"/>
            <a:ext cx="8640960" cy="864096"/>
          </a:xfrm>
          <a:ln/>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marL="274320" indent="-274320" fontAlgn="auto">
              <a:spcAft>
                <a:spcPts val="0"/>
              </a:spcAft>
              <a:buClr>
                <a:schemeClr val="accent3"/>
              </a:buClr>
              <a:buFont typeface="Wingdings 2"/>
              <a:buChar char=""/>
              <a:defRPr/>
            </a:pPr>
            <a:r>
              <a:rPr lang="zh-TW" altLang="en-US" b="1" dirty="0" smtClean="0">
                <a:latin typeface="微軟正黑體" pitchFamily="34" charset="-120"/>
                <a:ea typeface="微軟正黑體" pitchFamily="34" charset="-120"/>
              </a:rPr>
              <a:t>上課時間</a:t>
            </a:r>
            <a:r>
              <a:rPr lang="zh-TW" altLang="en-US" dirty="0" smtClean="0">
                <a:latin typeface="微軟正黑體" pitchFamily="34" charset="-120"/>
                <a:ea typeface="微軟正黑體" pitchFamily="34" charset="-120"/>
              </a:rPr>
              <a:t>：配合</a:t>
            </a:r>
            <a:r>
              <a:rPr lang="en-US" altLang="zh-TW" dirty="0" smtClean="0">
                <a:latin typeface="微軟正黑體" pitchFamily="34" charset="-120"/>
                <a:ea typeface="微軟正黑體" pitchFamily="34" charset="-120"/>
              </a:rPr>
              <a:t>105</a:t>
            </a:r>
            <a:r>
              <a:rPr lang="zh-TW" altLang="en-US" dirty="0" smtClean="0">
                <a:latin typeface="微軟正黑體" pitchFamily="34" charset="-120"/>
                <a:ea typeface="微軟正黑體" pitchFamily="34" charset="-120"/>
              </a:rPr>
              <a:t>學年度各校行事曆 </a:t>
            </a:r>
            <a:r>
              <a:rPr lang="en-US" altLang="zh-TW" dirty="0" smtClean="0">
                <a:latin typeface="微軟正黑體" pitchFamily="34" charset="-120"/>
                <a:ea typeface="微軟正黑體" pitchFamily="34" charset="-120"/>
              </a:rPr>
              <a:t>(</a:t>
            </a:r>
            <a:r>
              <a:rPr lang="zh-TW" altLang="en-US" dirty="0">
                <a:solidFill>
                  <a:srgbClr val="0000CC"/>
                </a:solidFill>
                <a:latin typeface="微軟正黑體" pitchFamily="34" charset="-120"/>
                <a:ea typeface="微軟正黑體" pitchFamily="34" charset="-120"/>
              </a:rPr>
              <a:t>除彈性調整外，寒假期間不排課</a:t>
            </a:r>
            <a:r>
              <a:rPr lang="en-US" altLang="zh-TW" dirty="0">
                <a:latin typeface="微軟正黑體" pitchFamily="34" charset="-120"/>
                <a:ea typeface="微軟正黑體" pitchFamily="34" charset="-120"/>
              </a:rPr>
              <a:t>)</a:t>
            </a:r>
            <a:endParaRPr lang="en-US" altLang="zh-TW" dirty="0" smtClean="0">
              <a:latin typeface="微軟正黑體" pitchFamily="34" charset="-120"/>
              <a:ea typeface="微軟正黑體" pitchFamily="34" charset="-120"/>
            </a:endParaRPr>
          </a:p>
          <a:p>
            <a:pPr marL="274320" indent="-274320" fontAlgn="auto">
              <a:spcAft>
                <a:spcPts val="0"/>
              </a:spcAft>
              <a:buClr>
                <a:schemeClr val="accent3"/>
              </a:buClr>
              <a:buFont typeface="Wingdings 2"/>
              <a:buChar char=""/>
              <a:defRPr/>
            </a:pPr>
            <a:r>
              <a:rPr lang="zh-TW" altLang="en-US" b="1" dirty="0" smtClean="0">
                <a:solidFill>
                  <a:srgbClr val="C00000"/>
                </a:solidFill>
                <a:latin typeface="微軟正黑體" pitchFamily="34" charset="-120"/>
                <a:ea typeface="微軟正黑體" pitchFamily="34" charset="-120"/>
              </a:rPr>
              <a:t>每</a:t>
            </a:r>
            <a:r>
              <a:rPr lang="zh-TW" altLang="zh-TW" b="1" dirty="0" smtClean="0">
                <a:solidFill>
                  <a:srgbClr val="C00000"/>
                </a:solidFill>
                <a:latin typeface="微軟正黑體" pitchFamily="34" charset="-120"/>
                <a:ea typeface="微軟正黑體" pitchFamily="34" charset="-120"/>
              </a:rPr>
              <a:t>週六</a:t>
            </a:r>
            <a:r>
              <a:rPr lang="zh-TW" altLang="en-US" b="1" dirty="0" smtClean="0">
                <a:solidFill>
                  <a:srgbClr val="C00000"/>
                </a:solidFill>
                <a:latin typeface="微軟正黑體" pitchFamily="34" charset="-120"/>
                <a:ea typeface="微軟正黑體" pitchFamily="34" charset="-120"/>
              </a:rPr>
              <a:t>、</a:t>
            </a:r>
            <a:r>
              <a:rPr lang="zh-TW" altLang="zh-TW" b="1" dirty="0" smtClean="0">
                <a:solidFill>
                  <a:srgbClr val="C00000"/>
                </a:solidFill>
                <a:latin typeface="微軟正黑體" pitchFamily="34" charset="-120"/>
                <a:ea typeface="微軟正黑體" pitchFamily="34" charset="-120"/>
              </a:rPr>
              <a:t>日開課</a:t>
            </a:r>
            <a:r>
              <a:rPr lang="en-US" altLang="zh-TW" b="1" dirty="0" smtClean="0">
                <a:solidFill>
                  <a:srgbClr val="C00000"/>
                </a:solidFill>
                <a:latin typeface="微軟正黑體" pitchFamily="34" charset="-120"/>
                <a:ea typeface="微軟正黑體" pitchFamily="34" charset="-120"/>
              </a:rPr>
              <a:t>(9:30-16:30</a:t>
            </a:r>
            <a:r>
              <a:rPr lang="zh-TW" altLang="en-US" b="1" dirty="0" smtClean="0">
                <a:solidFill>
                  <a:srgbClr val="C00000"/>
                </a:solidFill>
                <a:latin typeface="微軟正黑體" pitchFamily="34" charset="-120"/>
                <a:ea typeface="微軟正黑體" pitchFamily="34" charset="-120"/>
              </a:rPr>
              <a:t>，原則每週日課後</a:t>
            </a:r>
            <a:r>
              <a:rPr lang="en-US" altLang="zh-TW" b="1" dirty="0" smtClean="0">
                <a:solidFill>
                  <a:srgbClr val="C00000"/>
                </a:solidFill>
                <a:latin typeface="微軟正黑體" pitchFamily="34" charset="-120"/>
                <a:ea typeface="微軟正黑體" pitchFamily="34" charset="-120"/>
              </a:rPr>
              <a:t>16:30-17:30</a:t>
            </a:r>
            <a:r>
              <a:rPr lang="zh-TW" altLang="en-US" b="1" dirty="0" smtClean="0">
                <a:solidFill>
                  <a:srgbClr val="C00000"/>
                </a:solidFill>
                <a:latin typeface="微軟正黑體" pitchFamily="34" charset="-120"/>
                <a:ea typeface="微軟正黑體" pitchFamily="34" charset="-120"/>
              </a:rPr>
              <a:t>安排課後評量</a:t>
            </a:r>
            <a:r>
              <a:rPr lang="en-US" altLang="zh-TW" b="1" dirty="0" smtClean="0">
                <a:solidFill>
                  <a:srgbClr val="C00000"/>
                </a:solidFill>
                <a:latin typeface="微軟正黑體" pitchFamily="34" charset="-120"/>
                <a:ea typeface="微軟正黑體" pitchFamily="34" charset="-120"/>
              </a:rPr>
              <a:t>)</a:t>
            </a:r>
            <a:r>
              <a:rPr lang="zh-TW" altLang="zh-TW" b="1" dirty="0" smtClean="0">
                <a:solidFill>
                  <a:srgbClr val="C00000"/>
                </a:solidFill>
                <a:latin typeface="微軟正黑體" pitchFamily="34" charset="-120"/>
                <a:ea typeface="微軟正黑體" pitchFamily="34" charset="-120"/>
              </a:rPr>
              <a:t> </a:t>
            </a:r>
            <a:endParaRPr lang="en-US" altLang="zh-TW" dirty="0" smtClean="0">
              <a:latin typeface="微軟正黑體" pitchFamily="34" charset="-120"/>
              <a:ea typeface="微軟正黑體" pitchFamily="34" charset="-120"/>
            </a:endParaRPr>
          </a:p>
          <a:p>
            <a:pPr marL="274320" indent="-274320" fontAlgn="auto">
              <a:spcAft>
                <a:spcPts val="0"/>
              </a:spcAft>
              <a:buClr>
                <a:schemeClr val="accent3"/>
              </a:buClr>
              <a:buFont typeface="Wingdings 2"/>
              <a:buChar char=""/>
              <a:defRPr/>
            </a:pPr>
            <a:r>
              <a:rPr lang="zh-TW" altLang="zh-TW" dirty="0" smtClean="0">
                <a:latin typeface="微軟正黑體" pitchFamily="34" charset="-120"/>
                <a:ea typeface="微軟正黑體" pitchFamily="34" charset="-120"/>
              </a:rPr>
              <a:t>預計</a:t>
            </a:r>
            <a:r>
              <a:rPr lang="en-US" altLang="zh-TW" dirty="0" smtClean="0">
                <a:latin typeface="微軟正黑體" pitchFamily="34" charset="-120"/>
                <a:ea typeface="微軟正黑體" pitchFamily="34" charset="-120"/>
              </a:rPr>
              <a:t>18</a:t>
            </a:r>
            <a:r>
              <a:rPr lang="zh-TW" altLang="zh-TW" dirty="0" smtClean="0">
                <a:latin typeface="微軟正黑體" pitchFamily="34" charset="-120"/>
                <a:ea typeface="微軟正黑體" pitchFamily="34" charset="-120"/>
              </a:rPr>
              <a:t>週完成輔導課程。</a:t>
            </a:r>
            <a:endParaRPr lang="en-US" altLang="zh-TW" dirty="0" smtClean="0">
              <a:latin typeface="微軟正黑體" pitchFamily="34" charset="-120"/>
              <a:ea typeface="微軟正黑體" pitchFamily="34" charset="-120"/>
            </a:endParaRPr>
          </a:p>
          <a:p>
            <a:pPr marL="274320" indent="-274320" fontAlgn="auto">
              <a:spcAft>
                <a:spcPts val="0"/>
              </a:spcAft>
              <a:buClr>
                <a:schemeClr val="accent3"/>
              </a:buClr>
              <a:buFont typeface="Wingdings 2"/>
              <a:buChar char=""/>
              <a:defRPr/>
            </a:pPr>
            <a:endParaRPr lang="zh-TW" altLang="zh-TW" dirty="0" smtClean="0"/>
          </a:p>
        </p:txBody>
      </p:sp>
      <p:sp>
        <p:nvSpPr>
          <p:cNvPr id="5" name="Slide Number Placeholder 5"/>
          <p:cNvSpPr>
            <a:spLocks noGrp="1"/>
          </p:cNvSpPr>
          <p:nvPr>
            <p:ph type="sldNum" sz="quarter" idx="12"/>
          </p:nvPr>
        </p:nvSpPr>
        <p:spPr/>
        <p:txBody>
          <a:bodyPr/>
          <a:lstStyle/>
          <a:p>
            <a:pPr>
              <a:defRPr/>
            </a:pPr>
            <a:fld id="{DA349080-5B4C-4440-9347-FE319B8ED64B}" type="slidenum">
              <a:rPr lang="en-US" altLang="zh-TW"/>
              <a:pPr>
                <a:defRPr/>
              </a:pPr>
              <a:t>13</a:t>
            </a:fld>
            <a:endParaRPr/>
          </a:p>
        </p:txBody>
      </p:sp>
      <p:graphicFrame>
        <p:nvGraphicFramePr>
          <p:cNvPr id="3" name="表格 2"/>
          <p:cNvGraphicFramePr>
            <a:graphicFrameLocks noGrp="1"/>
          </p:cNvGraphicFramePr>
          <p:nvPr>
            <p:extLst>
              <p:ext uri="{D42A27DB-BD31-4B8C-83A1-F6EECF244321}">
                <p14:modId xmlns:p14="http://schemas.microsoft.com/office/powerpoint/2010/main" xmlns="" val="2413987351"/>
              </p:ext>
            </p:extLst>
          </p:nvPr>
        </p:nvGraphicFramePr>
        <p:xfrm>
          <a:off x="179512" y="1628800"/>
          <a:ext cx="8640961" cy="5229200"/>
        </p:xfrm>
        <a:graphic>
          <a:graphicData uri="http://schemas.openxmlformats.org/drawingml/2006/table">
            <a:tbl>
              <a:tblPr firstRow="1" firstCol="1" bandRow="1" bandCol="1">
                <a:effectLst>
                  <a:outerShdw blurRad="50800" dist="38100" algn="l" rotWithShape="0">
                    <a:prstClr val="black">
                      <a:alpha val="40000"/>
                    </a:prstClr>
                  </a:outerShdw>
                </a:effectLst>
                <a:tableStyleId>{5C22544A-7EE6-4342-B048-85BDC9FD1C3A}</a:tableStyleId>
              </a:tblPr>
              <a:tblGrid>
                <a:gridCol w="1814846"/>
                <a:gridCol w="871419"/>
                <a:gridCol w="2759493"/>
                <a:gridCol w="1161892"/>
                <a:gridCol w="2033311"/>
              </a:tblGrid>
              <a:tr h="376102">
                <a:tc>
                  <a:txBody>
                    <a:bodyPr/>
                    <a:lstStyle/>
                    <a:p>
                      <a:pPr algn="ctr">
                        <a:spcAft>
                          <a:spcPts val="0"/>
                        </a:spcAft>
                      </a:pPr>
                      <a:r>
                        <a:rPr lang="zh-TW" sz="1600" kern="100" dirty="0">
                          <a:effectLst/>
                          <a:latin typeface="微軟正黑體" panose="020B0604030504040204" pitchFamily="34" charset="-120"/>
                          <a:ea typeface="微軟正黑體" panose="020B0604030504040204" pitchFamily="34" charset="-120"/>
                        </a:rPr>
                        <a:t>模組</a:t>
                      </a:r>
                    </a:p>
                  </a:txBody>
                  <a:tcPr marL="54995" marR="54995"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spcAft>
                          <a:spcPts val="0"/>
                        </a:spcAft>
                      </a:pPr>
                      <a:r>
                        <a:rPr lang="zh-TW" sz="1600" kern="100" dirty="0">
                          <a:effectLst/>
                          <a:latin typeface="微軟正黑體" panose="020B0604030504040204" pitchFamily="34" charset="-120"/>
                          <a:ea typeface="微軟正黑體" panose="020B0604030504040204" pitchFamily="34" charset="-120"/>
                        </a:rPr>
                        <a:t>編號</a:t>
                      </a:r>
                    </a:p>
                  </a:txBody>
                  <a:tcPr marL="54995" marR="54995" marT="0" marB="0" anchor="ctr">
                    <a:lnT w="12700" cap="flat" cmpd="sng" algn="ctr">
                      <a:solidFill>
                        <a:schemeClr val="tx1"/>
                      </a:solidFill>
                      <a:prstDash val="solid"/>
                      <a:round/>
                      <a:headEnd type="none" w="med" len="med"/>
                      <a:tailEnd type="none" w="med" len="med"/>
                    </a:lnT>
                  </a:tcPr>
                </a:tc>
                <a:tc>
                  <a:txBody>
                    <a:bodyPr/>
                    <a:lstStyle/>
                    <a:p>
                      <a:pPr algn="ctr">
                        <a:spcAft>
                          <a:spcPts val="0"/>
                        </a:spcAft>
                      </a:pPr>
                      <a:r>
                        <a:rPr lang="zh-TW" sz="1600" kern="100" dirty="0">
                          <a:effectLst/>
                          <a:latin typeface="微軟正黑體" panose="020B0604030504040204" pitchFamily="34" charset="-120"/>
                          <a:ea typeface="微軟正黑體" panose="020B0604030504040204" pitchFamily="34" charset="-120"/>
                        </a:rPr>
                        <a:t>科目</a:t>
                      </a:r>
                    </a:p>
                  </a:txBody>
                  <a:tcPr marL="54995" marR="54995" marT="0" marB="0">
                    <a:lnT w="12700" cap="flat" cmpd="sng" algn="ctr">
                      <a:solidFill>
                        <a:schemeClr val="tx1"/>
                      </a:solidFill>
                      <a:prstDash val="solid"/>
                      <a:round/>
                      <a:headEnd type="none" w="med" len="med"/>
                      <a:tailEnd type="none" w="med" len="med"/>
                    </a:lnT>
                  </a:tcPr>
                </a:tc>
                <a:tc>
                  <a:txBody>
                    <a:bodyPr/>
                    <a:lstStyle/>
                    <a:p>
                      <a:pPr algn="ctr">
                        <a:spcAft>
                          <a:spcPts val="0"/>
                        </a:spcAft>
                      </a:pPr>
                      <a:r>
                        <a:rPr lang="zh-TW" sz="1600" kern="100">
                          <a:effectLst/>
                          <a:latin typeface="微軟正黑體" panose="020B0604030504040204" pitchFamily="34" charset="-120"/>
                          <a:ea typeface="微軟正黑體" panose="020B0604030504040204" pitchFamily="34" charset="-120"/>
                        </a:rPr>
                        <a:t>學期</a:t>
                      </a:r>
                    </a:p>
                  </a:txBody>
                  <a:tcPr marL="54995" marR="54995" marT="0" marB="0" anchor="ctr">
                    <a:lnT w="12700" cap="flat" cmpd="sng" algn="ctr">
                      <a:solidFill>
                        <a:schemeClr val="tx1"/>
                      </a:solidFill>
                      <a:prstDash val="solid"/>
                      <a:round/>
                      <a:headEnd type="none" w="med" len="med"/>
                      <a:tailEnd type="none" w="med" len="med"/>
                    </a:lnT>
                  </a:tcPr>
                </a:tc>
                <a:tc>
                  <a:txBody>
                    <a:bodyPr/>
                    <a:lstStyle/>
                    <a:p>
                      <a:pPr algn="ctr">
                        <a:spcAft>
                          <a:spcPts val="0"/>
                        </a:spcAft>
                      </a:pPr>
                      <a:r>
                        <a:rPr lang="zh-TW" sz="1600" kern="100" dirty="0">
                          <a:effectLst/>
                          <a:latin typeface="微軟正黑體" panose="020B0604030504040204" pitchFamily="34" charset="-120"/>
                          <a:ea typeface="微軟正黑體" panose="020B0604030504040204" pitchFamily="34" charset="-120"/>
                        </a:rPr>
                        <a:t>時數</a:t>
                      </a:r>
                    </a:p>
                  </a:txBody>
                  <a:tcPr marL="54995" marR="54995"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656671">
                <a:tc>
                  <a:txBody>
                    <a:bodyPr/>
                    <a:lstStyle/>
                    <a:p>
                      <a:pPr algn="l">
                        <a:spcAft>
                          <a:spcPts val="0"/>
                        </a:spcAft>
                      </a:pPr>
                      <a:r>
                        <a:rPr lang="zh-TW" altLang="en-US" sz="1600" kern="100" dirty="0" smtClean="0">
                          <a:effectLst/>
                          <a:latin typeface="微軟正黑體" panose="020B0604030504040204" pitchFamily="34" charset="-120"/>
                          <a:ea typeface="微軟正黑體" panose="020B0604030504040204" pitchFamily="34" charset="-120"/>
                        </a:rPr>
                        <a:t>    </a:t>
                      </a:r>
                      <a:r>
                        <a:rPr lang="zh-TW" sz="1600" kern="100" dirty="0" smtClean="0">
                          <a:effectLst/>
                          <a:latin typeface="微軟正黑體" panose="020B0604030504040204" pitchFamily="34" charset="-120"/>
                          <a:ea typeface="微軟正黑體" panose="020B0604030504040204" pitchFamily="34" charset="-120"/>
                        </a:rPr>
                        <a:t>金融</a:t>
                      </a:r>
                      <a:r>
                        <a:rPr lang="zh-TW" sz="1600" kern="100" dirty="0">
                          <a:effectLst/>
                          <a:latin typeface="微軟正黑體" panose="020B0604030504040204" pitchFamily="34" charset="-120"/>
                          <a:ea typeface="微軟正黑體" panose="020B0604030504040204" pitchFamily="34" charset="-120"/>
                        </a:rPr>
                        <a:t>基礎教育</a:t>
                      </a:r>
                    </a:p>
                  </a:txBody>
                  <a:tcPr marL="54995" marR="54995" marT="0" marB="0" anchor="ctr">
                    <a:lnL w="12700" cap="flat" cmpd="sng" algn="ctr">
                      <a:solidFill>
                        <a:schemeClr val="tx1"/>
                      </a:solidFill>
                      <a:prstDash val="solid"/>
                      <a:round/>
                      <a:headEnd type="none" w="med" len="med"/>
                      <a:tailEnd type="none" w="med" len="med"/>
                    </a:lnL>
                  </a:tcPr>
                </a:tc>
                <a:tc>
                  <a:txBody>
                    <a:bodyPr/>
                    <a:lstStyle/>
                    <a:p>
                      <a:pPr algn="ctr">
                        <a:lnSpc>
                          <a:spcPct val="200000"/>
                        </a:lnSpc>
                        <a:spcAft>
                          <a:spcPts val="0"/>
                        </a:spcAft>
                      </a:pPr>
                      <a:r>
                        <a:rPr lang="en-US" sz="1600" kern="100" dirty="0">
                          <a:effectLst/>
                          <a:latin typeface="微軟正黑體" panose="020B0604030504040204" pitchFamily="34" charset="-120"/>
                          <a:ea typeface="微軟正黑體" panose="020B0604030504040204" pitchFamily="34" charset="-120"/>
                        </a:rPr>
                        <a:t>A1</a:t>
                      </a:r>
                      <a:endParaRPr lang="zh-TW" sz="1600" kern="100" dirty="0">
                        <a:effectLst/>
                        <a:latin typeface="微軟正黑體" panose="020B0604030504040204" pitchFamily="34" charset="-120"/>
                        <a:ea typeface="微軟正黑體" panose="020B0604030504040204" pitchFamily="34" charset="-120"/>
                      </a:endParaRPr>
                    </a:p>
                  </a:txBody>
                  <a:tcPr marL="54995" marR="54995" marT="0" marB="0" anchor="ctr"/>
                </a:tc>
                <a:tc>
                  <a:txBody>
                    <a:bodyPr/>
                    <a:lstStyle/>
                    <a:p>
                      <a:pPr algn="ctr">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金融基礎教育科目</a:t>
                      </a:r>
                    </a:p>
                  </a:txBody>
                  <a:tcPr marL="54995" marR="54995" marT="0" marB="0" anchor="ctr"/>
                </a:tc>
                <a:tc>
                  <a:txBody>
                    <a:bodyPr/>
                    <a:lstStyle/>
                    <a:p>
                      <a:pPr algn="ctr">
                        <a:lnSpc>
                          <a:spcPct val="200000"/>
                        </a:lnSpc>
                        <a:spcAft>
                          <a:spcPts val="0"/>
                        </a:spcAft>
                      </a:pPr>
                      <a:r>
                        <a:rPr lang="zh-TW" sz="1600" kern="100" dirty="0">
                          <a:effectLst/>
                          <a:latin typeface="微軟正黑體" panose="020B0604030504040204" pitchFamily="34" charset="-120"/>
                          <a:ea typeface="微軟正黑體" panose="020B0604030504040204" pitchFamily="34" charset="-120"/>
                        </a:rPr>
                        <a:t>上學期</a:t>
                      </a:r>
                    </a:p>
                  </a:txBody>
                  <a:tcPr marL="54995" marR="54995" marT="0" marB="0" anchor="ctr"/>
                </a:tc>
                <a:tc>
                  <a:txBody>
                    <a:bodyPr/>
                    <a:lstStyle/>
                    <a:p>
                      <a:pPr algn="ctr">
                        <a:spcAft>
                          <a:spcPts val="0"/>
                        </a:spcAft>
                      </a:pPr>
                      <a:r>
                        <a:rPr lang="en-US" sz="1600" kern="100" dirty="0">
                          <a:effectLst/>
                          <a:latin typeface="微軟正黑體" panose="020B0604030504040204" pitchFamily="34" charset="-120"/>
                          <a:ea typeface="微軟正黑體" panose="020B0604030504040204" pitchFamily="34" charset="-120"/>
                        </a:rPr>
                        <a:t>21</a:t>
                      </a:r>
                      <a:r>
                        <a:rPr lang="zh-TW" sz="1600" kern="100" dirty="0">
                          <a:effectLst/>
                          <a:latin typeface="微軟正黑體" panose="020B0604030504040204" pitchFamily="34" charset="-120"/>
                          <a:ea typeface="微軟正黑體" panose="020B0604030504040204" pitchFamily="34" charset="-120"/>
                        </a:rPr>
                        <a:t>小時</a:t>
                      </a:r>
                    </a:p>
                  </a:txBody>
                  <a:tcPr marL="54995" marR="54995" marT="0" marB="0" anchor="ctr">
                    <a:lnR w="12700" cap="flat" cmpd="sng" algn="ctr">
                      <a:solidFill>
                        <a:schemeClr val="tx1"/>
                      </a:solidFill>
                      <a:prstDash val="solid"/>
                      <a:round/>
                      <a:headEnd type="none" w="med" len="med"/>
                      <a:tailEnd type="none" w="med" len="med"/>
                    </a:lnR>
                  </a:tcPr>
                </a:tc>
              </a:tr>
              <a:tr h="253463">
                <a:tc rowSpan="5">
                  <a:txBody>
                    <a:bodyPr/>
                    <a:lstStyle/>
                    <a:p>
                      <a:pPr algn="l">
                        <a:spcAft>
                          <a:spcPts val="0"/>
                        </a:spcAft>
                      </a:pPr>
                      <a:r>
                        <a:rPr lang="zh-TW" altLang="en-US" sz="1600" kern="100" dirty="0" smtClean="0">
                          <a:effectLst/>
                          <a:latin typeface="微軟正黑體" panose="020B0604030504040204" pitchFamily="34" charset="-120"/>
                          <a:ea typeface="微軟正黑體" panose="020B0604030504040204" pitchFamily="34" charset="-120"/>
                        </a:rPr>
                        <a:t>    </a:t>
                      </a:r>
                      <a:r>
                        <a:rPr lang="zh-TW" sz="1600" kern="100" dirty="0" smtClean="0">
                          <a:effectLst/>
                          <a:latin typeface="微軟正黑體" panose="020B0604030504040204" pitchFamily="34" charset="-120"/>
                          <a:ea typeface="微軟正黑體" panose="020B0604030504040204" pitchFamily="34" charset="-120"/>
                        </a:rPr>
                        <a:t>金融</a:t>
                      </a:r>
                      <a:r>
                        <a:rPr lang="zh-TW" sz="1600" kern="100" dirty="0">
                          <a:effectLst/>
                          <a:latin typeface="微軟正黑體" panose="020B0604030504040204" pitchFamily="34" charset="-120"/>
                          <a:ea typeface="微軟正黑體" panose="020B0604030504040204" pitchFamily="34" charset="-120"/>
                        </a:rPr>
                        <a:t>專業</a:t>
                      </a:r>
                      <a:r>
                        <a:rPr lang="zh-TW" sz="1600" kern="100" dirty="0" smtClean="0">
                          <a:effectLst/>
                          <a:latin typeface="微軟正黑體" panose="020B0604030504040204" pitchFamily="34" charset="-120"/>
                          <a:ea typeface="微軟正黑體" panose="020B0604030504040204" pitchFamily="34" charset="-120"/>
                        </a:rPr>
                        <a:t>證照</a:t>
                      </a:r>
                      <a:r>
                        <a:rPr lang="en-US" altLang="zh-TW" sz="1600" kern="100" dirty="0" smtClean="0">
                          <a:effectLst/>
                          <a:latin typeface="微軟正黑體" panose="020B0604030504040204" pitchFamily="34" charset="-120"/>
                          <a:ea typeface="微軟正黑體" panose="020B0604030504040204" pitchFamily="34" charset="-120"/>
                        </a:rPr>
                        <a:t> </a:t>
                      </a:r>
                    </a:p>
                    <a:p>
                      <a:pPr algn="l">
                        <a:spcAft>
                          <a:spcPts val="0"/>
                        </a:spcAft>
                      </a:pPr>
                      <a:r>
                        <a:rPr lang="en-US" altLang="zh-TW" sz="1600" kern="100" dirty="0" smtClean="0">
                          <a:effectLst/>
                          <a:latin typeface="微軟正黑體" panose="020B0604030504040204" pitchFamily="34" charset="-120"/>
                          <a:ea typeface="微軟正黑體" panose="020B0604030504040204" pitchFamily="34" charset="-120"/>
                        </a:rPr>
                        <a:t>       (138</a:t>
                      </a:r>
                      <a:r>
                        <a:rPr lang="zh-TW" altLang="en-US" sz="1600" kern="100" dirty="0" smtClean="0">
                          <a:effectLst/>
                          <a:latin typeface="微軟正黑體" panose="020B0604030504040204" pitchFamily="34" charset="-120"/>
                          <a:ea typeface="微軟正黑體" panose="020B0604030504040204" pitchFamily="34" charset="-120"/>
                        </a:rPr>
                        <a:t>小時</a:t>
                      </a:r>
                      <a:r>
                        <a:rPr lang="en-US" altLang="zh-TW" sz="1600" kern="100" dirty="0" smtClean="0">
                          <a:effectLst/>
                          <a:latin typeface="微軟正黑體" panose="020B0604030504040204" pitchFamily="34" charset="-120"/>
                          <a:ea typeface="微軟正黑體" panose="020B0604030504040204" pitchFamily="34" charset="-120"/>
                        </a:rPr>
                        <a:t>)</a:t>
                      </a:r>
                      <a:endParaRPr lang="zh-TW" sz="1600" kern="100" dirty="0">
                        <a:effectLst/>
                        <a:latin typeface="微軟正黑體" panose="020B0604030504040204" pitchFamily="34" charset="-120"/>
                        <a:ea typeface="微軟正黑體" panose="020B0604030504040204" pitchFamily="34" charset="-120"/>
                      </a:endParaRPr>
                    </a:p>
                  </a:txBody>
                  <a:tcPr marL="54995" marR="54995" marT="0" marB="0" anchor="ctr">
                    <a:lnL w="12700" cap="flat" cmpd="sng" algn="ctr">
                      <a:solidFill>
                        <a:schemeClr val="tx1"/>
                      </a:solidFill>
                      <a:prstDash val="solid"/>
                      <a:round/>
                      <a:headEnd type="none" w="med" len="med"/>
                      <a:tailEnd type="none" w="med" len="med"/>
                    </a:lnL>
                  </a:tcPr>
                </a:tc>
                <a:tc>
                  <a:txBody>
                    <a:bodyPr/>
                    <a:lstStyle/>
                    <a:p>
                      <a:pPr algn="ctr">
                        <a:spcAft>
                          <a:spcPts val="0"/>
                        </a:spcAft>
                      </a:pPr>
                      <a:r>
                        <a:rPr lang="en-US" sz="1600" kern="100" dirty="0">
                          <a:effectLst/>
                          <a:latin typeface="微軟正黑體" panose="020B0604030504040204" pitchFamily="34" charset="-120"/>
                          <a:ea typeface="微軟正黑體" panose="020B0604030504040204" pitchFamily="34" charset="-120"/>
                        </a:rPr>
                        <a:t>B1</a:t>
                      </a:r>
                      <a:endParaRPr lang="zh-TW" sz="1600" kern="100" dirty="0">
                        <a:effectLst/>
                        <a:latin typeface="微軟正黑體" panose="020B0604030504040204" pitchFamily="34" charset="-120"/>
                        <a:ea typeface="微軟正黑體" panose="020B0604030504040204" pitchFamily="34" charset="-120"/>
                      </a:endParaRPr>
                    </a:p>
                  </a:txBody>
                  <a:tcPr marL="54995" marR="54995" marT="0" marB="0" anchor="ctr"/>
                </a:tc>
                <a:tc>
                  <a:txBody>
                    <a:bodyPr/>
                    <a:lstStyle/>
                    <a:p>
                      <a:pPr algn="ctr">
                        <a:lnSpc>
                          <a:spcPct val="200000"/>
                        </a:lnSpc>
                        <a:spcAft>
                          <a:spcPts val="0"/>
                        </a:spcAft>
                      </a:pPr>
                      <a:r>
                        <a:rPr lang="zh-TW" sz="1600" kern="100" dirty="0">
                          <a:effectLst/>
                          <a:latin typeface="微軟正黑體" panose="020B0604030504040204" pitchFamily="34" charset="-120"/>
                          <a:ea typeface="微軟正黑體" panose="020B0604030504040204" pitchFamily="34" charset="-120"/>
                        </a:rPr>
                        <a:t>證券專業科目</a:t>
                      </a:r>
                    </a:p>
                  </a:txBody>
                  <a:tcPr marL="54995" marR="54995" marT="0" marB="0"/>
                </a:tc>
                <a:tc>
                  <a:txBody>
                    <a:bodyPr/>
                    <a:lstStyle/>
                    <a:p>
                      <a:pPr algn="ctr">
                        <a:lnSpc>
                          <a:spcPct val="200000"/>
                        </a:lnSpc>
                        <a:spcAft>
                          <a:spcPts val="0"/>
                        </a:spcAft>
                      </a:pPr>
                      <a:r>
                        <a:rPr lang="zh-TW" sz="1600" kern="100" dirty="0">
                          <a:effectLst/>
                          <a:latin typeface="微軟正黑體" panose="020B0604030504040204" pitchFamily="34" charset="-120"/>
                          <a:ea typeface="微軟正黑體" panose="020B0604030504040204" pitchFamily="34" charset="-120"/>
                        </a:rPr>
                        <a:t>上學期</a:t>
                      </a:r>
                    </a:p>
                  </a:txBody>
                  <a:tcPr marL="54995" marR="54995" marT="0" marB="0" anchor="ctr"/>
                </a:tc>
                <a:tc>
                  <a:txBody>
                    <a:bodyPr/>
                    <a:lstStyle/>
                    <a:p>
                      <a:pPr algn="ctr">
                        <a:spcAft>
                          <a:spcPts val="0"/>
                        </a:spcAft>
                      </a:pPr>
                      <a:r>
                        <a:rPr lang="en-US" sz="1600" kern="100" dirty="0">
                          <a:effectLst/>
                          <a:latin typeface="微軟正黑體" panose="020B0604030504040204" pitchFamily="34" charset="-120"/>
                          <a:ea typeface="微軟正黑體" panose="020B0604030504040204" pitchFamily="34" charset="-120"/>
                        </a:rPr>
                        <a:t>48</a:t>
                      </a:r>
                      <a:r>
                        <a:rPr lang="zh-TW" sz="1600" kern="100" dirty="0">
                          <a:effectLst/>
                          <a:latin typeface="微軟正黑體" panose="020B0604030504040204" pitchFamily="34" charset="-120"/>
                          <a:ea typeface="微軟正黑體" panose="020B0604030504040204" pitchFamily="34" charset="-120"/>
                        </a:rPr>
                        <a:t>小時</a:t>
                      </a:r>
                    </a:p>
                  </a:txBody>
                  <a:tcPr marL="54995" marR="54995" marT="0" marB="0" anchor="ctr">
                    <a:lnR w="12700" cap="flat" cmpd="sng" algn="ctr">
                      <a:solidFill>
                        <a:schemeClr val="tx1"/>
                      </a:solidFill>
                      <a:prstDash val="solid"/>
                      <a:round/>
                      <a:headEnd type="none" w="med" len="med"/>
                      <a:tailEnd type="none" w="med" len="med"/>
                    </a:lnR>
                  </a:tcPr>
                </a:tc>
              </a:tr>
              <a:tr h="389043">
                <a:tc vMerge="1">
                  <a:txBody>
                    <a:bodyPr/>
                    <a:lstStyle/>
                    <a:p>
                      <a:endParaRPr lang="zh-TW" altLang="en-US"/>
                    </a:p>
                  </a:txBody>
                  <a:tcPr/>
                </a:tc>
                <a:tc>
                  <a:txBody>
                    <a:bodyPr/>
                    <a:lstStyle/>
                    <a:p>
                      <a:pPr algn="ctr">
                        <a:spcAft>
                          <a:spcPts val="0"/>
                        </a:spcAft>
                      </a:pPr>
                      <a:r>
                        <a:rPr lang="en-US" sz="1600" kern="100" dirty="0">
                          <a:effectLst/>
                          <a:latin typeface="微軟正黑體" panose="020B0604030504040204" pitchFamily="34" charset="-120"/>
                          <a:ea typeface="微軟正黑體" panose="020B0604030504040204" pitchFamily="34" charset="-120"/>
                        </a:rPr>
                        <a:t>B2</a:t>
                      </a:r>
                      <a:endParaRPr lang="zh-TW" sz="1600" kern="100" dirty="0">
                        <a:effectLst/>
                        <a:latin typeface="微軟正黑體" panose="020B0604030504040204" pitchFamily="34" charset="-120"/>
                        <a:ea typeface="微軟正黑體" panose="020B0604030504040204" pitchFamily="34" charset="-120"/>
                      </a:endParaRPr>
                    </a:p>
                  </a:txBody>
                  <a:tcPr marL="54995" marR="54995" marT="0" marB="0" anchor="ctr"/>
                </a:tc>
                <a:tc>
                  <a:txBody>
                    <a:bodyPr/>
                    <a:lstStyle/>
                    <a:p>
                      <a:pPr algn="ctr">
                        <a:lnSpc>
                          <a:spcPct val="200000"/>
                        </a:lnSpc>
                        <a:spcAft>
                          <a:spcPts val="0"/>
                        </a:spcAft>
                      </a:pPr>
                      <a:r>
                        <a:rPr lang="zh-TW" sz="1600" kern="100" dirty="0">
                          <a:effectLst/>
                          <a:latin typeface="微軟正黑體" panose="020B0604030504040204" pitchFamily="34" charset="-120"/>
                          <a:ea typeface="微軟正黑體" panose="020B0604030504040204" pitchFamily="34" charset="-120"/>
                        </a:rPr>
                        <a:t>期貨專業科目</a:t>
                      </a:r>
                    </a:p>
                  </a:txBody>
                  <a:tcPr marL="54995" marR="54995" marT="0" marB="0"/>
                </a:tc>
                <a:tc>
                  <a:txBody>
                    <a:bodyPr/>
                    <a:lstStyle/>
                    <a:p>
                      <a:pPr algn="ctr">
                        <a:lnSpc>
                          <a:spcPct val="200000"/>
                        </a:lnSpc>
                        <a:spcAft>
                          <a:spcPts val="0"/>
                        </a:spcAft>
                      </a:pPr>
                      <a:r>
                        <a:rPr lang="zh-TW" sz="1600" kern="100" dirty="0">
                          <a:effectLst/>
                          <a:latin typeface="微軟正黑體" panose="020B0604030504040204" pitchFamily="34" charset="-120"/>
                          <a:ea typeface="微軟正黑體" panose="020B0604030504040204" pitchFamily="34" charset="-120"/>
                        </a:rPr>
                        <a:t>下學期</a:t>
                      </a:r>
                    </a:p>
                  </a:txBody>
                  <a:tcPr marL="54995" marR="54995" marT="0" marB="0" anchor="ctr"/>
                </a:tc>
                <a:tc>
                  <a:txBody>
                    <a:bodyPr/>
                    <a:lstStyle/>
                    <a:p>
                      <a:pPr algn="ctr">
                        <a:spcAft>
                          <a:spcPts val="0"/>
                        </a:spcAft>
                      </a:pPr>
                      <a:r>
                        <a:rPr lang="en-US" sz="1600" kern="100">
                          <a:effectLst/>
                          <a:latin typeface="微軟正黑體" panose="020B0604030504040204" pitchFamily="34" charset="-120"/>
                          <a:ea typeface="微軟正黑體" panose="020B0604030504040204" pitchFamily="34" charset="-120"/>
                        </a:rPr>
                        <a:t>24</a:t>
                      </a:r>
                      <a:r>
                        <a:rPr lang="zh-TW" sz="1600" kern="100">
                          <a:effectLst/>
                          <a:latin typeface="微軟正黑體" panose="020B0604030504040204" pitchFamily="34" charset="-120"/>
                          <a:ea typeface="微軟正黑體" panose="020B0604030504040204" pitchFamily="34" charset="-120"/>
                        </a:rPr>
                        <a:t>小時</a:t>
                      </a:r>
                    </a:p>
                  </a:txBody>
                  <a:tcPr marL="54995" marR="54995" marT="0" marB="0" anchor="ctr">
                    <a:lnR w="12700" cap="flat" cmpd="sng" algn="ctr">
                      <a:solidFill>
                        <a:schemeClr val="tx1"/>
                      </a:solidFill>
                      <a:prstDash val="solid"/>
                      <a:round/>
                      <a:headEnd type="none" w="med" len="med"/>
                      <a:tailEnd type="none" w="med" len="med"/>
                    </a:lnR>
                  </a:tcPr>
                </a:tc>
              </a:tr>
              <a:tr h="389043">
                <a:tc vMerge="1">
                  <a:txBody>
                    <a:bodyPr/>
                    <a:lstStyle/>
                    <a:p>
                      <a:endParaRPr lang="zh-TW" altLang="en-US"/>
                    </a:p>
                  </a:txBody>
                  <a:tcPr/>
                </a:tc>
                <a:tc>
                  <a:txBody>
                    <a:bodyPr/>
                    <a:lstStyle/>
                    <a:p>
                      <a:pPr algn="ctr">
                        <a:spcAft>
                          <a:spcPts val="0"/>
                        </a:spcAft>
                      </a:pPr>
                      <a:r>
                        <a:rPr lang="en-US" sz="1600" kern="100" dirty="0">
                          <a:effectLst/>
                          <a:latin typeface="微軟正黑體" panose="020B0604030504040204" pitchFamily="34" charset="-120"/>
                          <a:ea typeface="微軟正黑體" panose="020B0604030504040204" pitchFamily="34" charset="-120"/>
                        </a:rPr>
                        <a:t>B3</a:t>
                      </a:r>
                      <a:endParaRPr lang="zh-TW" sz="1600" kern="100" dirty="0">
                        <a:effectLst/>
                        <a:latin typeface="微軟正黑體" panose="020B0604030504040204" pitchFamily="34" charset="-120"/>
                        <a:ea typeface="微軟正黑體" panose="020B0604030504040204" pitchFamily="34" charset="-120"/>
                      </a:endParaRPr>
                    </a:p>
                  </a:txBody>
                  <a:tcPr marL="54995" marR="54995" marT="0" marB="0" anchor="ctr"/>
                </a:tc>
                <a:tc>
                  <a:txBody>
                    <a:bodyPr/>
                    <a:lstStyle/>
                    <a:p>
                      <a:pPr algn="ctr">
                        <a:lnSpc>
                          <a:spcPct val="200000"/>
                        </a:lnSpc>
                        <a:spcAft>
                          <a:spcPts val="0"/>
                        </a:spcAft>
                      </a:pPr>
                      <a:r>
                        <a:rPr lang="zh-TW" sz="1600" kern="100" dirty="0">
                          <a:effectLst/>
                          <a:latin typeface="微軟正黑體" panose="020B0604030504040204" pitchFamily="34" charset="-120"/>
                          <a:ea typeface="微軟正黑體" panose="020B0604030504040204" pitchFamily="34" charset="-120"/>
                        </a:rPr>
                        <a:t>投信顧專業科目</a:t>
                      </a:r>
                    </a:p>
                  </a:txBody>
                  <a:tcPr marL="54995" marR="54995" marT="0" marB="0"/>
                </a:tc>
                <a:tc>
                  <a:txBody>
                    <a:bodyPr/>
                    <a:lstStyle/>
                    <a:p>
                      <a:pPr algn="ctr">
                        <a:lnSpc>
                          <a:spcPct val="200000"/>
                        </a:lnSpc>
                        <a:spcAft>
                          <a:spcPts val="0"/>
                        </a:spcAft>
                      </a:pPr>
                      <a:r>
                        <a:rPr lang="zh-TW" sz="1600" kern="100" dirty="0">
                          <a:effectLst/>
                          <a:latin typeface="微軟正黑體" panose="020B0604030504040204" pitchFamily="34" charset="-120"/>
                          <a:ea typeface="微軟正黑體" panose="020B0604030504040204" pitchFamily="34" charset="-120"/>
                        </a:rPr>
                        <a:t>下學期</a:t>
                      </a:r>
                    </a:p>
                  </a:txBody>
                  <a:tcPr marL="54995" marR="54995" marT="0" marB="0" anchor="ctr"/>
                </a:tc>
                <a:tc>
                  <a:txBody>
                    <a:bodyPr/>
                    <a:lstStyle/>
                    <a:p>
                      <a:pPr algn="ctr">
                        <a:spcAft>
                          <a:spcPts val="0"/>
                        </a:spcAft>
                      </a:pPr>
                      <a:r>
                        <a:rPr lang="en-US" sz="1600" kern="100">
                          <a:effectLst/>
                          <a:latin typeface="微軟正黑體" panose="020B0604030504040204" pitchFamily="34" charset="-120"/>
                          <a:ea typeface="微軟正黑體" panose="020B0604030504040204" pitchFamily="34" charset="-120"/>
                        </a:rPr>
                        <a:t>12</a:t>
                      </a:r>
                      <a:r>
                        <a:rPr lang="zh-TW" sz="1600" kern="100">
                          <a:effectLst/>
                          <a:latin typeface="微軟正黑體" panose="020B0604030504040204" pitchFamily="34" charset="-120"/>
                          <a:ea typeface="微軟正黑體" panose="020B0604030504040204" pitchFamily="34" charset="-120"/>
                        </a:rPr>
                        <a:t>小時</a:t>
                      </a:r>
                    </a:p>
                  </a:txBody>
                  <a:tcPr marL="54995" marR="54995" marT="0" marB="0" anchor="ctr">
                    <a:lnR w="12700" cap="flat" cmpd="sng" algn="ctr">
                      <a:solidFill>
                        <a:schemeClr val="tx1"/>
                      </a:solidFill>
                      <a:prstDash val="solid"/>
                      <a:round/>
                      <a:headEnd type="none" w="med" len="med"/>
                      <a:tailEnd type="none" w="med" len="med"/>
                    </a:lnR>
                  </a:tcPr>
                </a:tc>
              </a:tr>
              <a:tr h="389043">
                <a:tc vMerge="1">
                  <a:txBody>
                    <a:bodyPr/>
                    <a:lstStyle/>
                    <a:p>
                      <a:endParaRPr lang="zh-TW" altLang="en-US"/>
                    </a:p>
                  </a:txBody>
                  <a:tcPr/>
                </a:tc>
                <a:tc>
                  <a:txBody>
                    <a:bodyPr/>
                    <a:lstStyle/>
                    <a:p>
                      <a:pPr algn="ctr">
                        <a:spcAft>
                          <a:spcPts val="0"/>
                        </a:spcAft>
                      </a:pPr>
                      <a:r>
                        <a:rPr lang="en-US" sz="1600" kern="100">
                          <a:effectLst/>
                          <a:latin typeface="微軟正黑體" panose="020B0604030504040204" pitchFamily="34" charset="-120"/>
                          <a:ea typeface="微軟正黑體" panose="020B0604030504040204" pitchFamily="34" charset="-120"/>
                        </a:rPr>
                        <a:t>B4</a:t>
                      </a:r>
                      <a:endParaRPr lang="zh-TW" sz="1600" kern="100">
                        <a:effectLst/>
                        <a:latin typeface="微軟正黑體" panose="020B0604030504040204" pitchFamily="34" charset="-120"/>
                        <a:ea typeface="微軟正黑體" panose="020B0604030504040204" pitchFamily="34" charset="-120"/>
                      </a:endParaRPr>
                    </a:p>
                  </a:txBody>
                  <a:tcPr marL="54995" marR="54995" marT="0" marB="0" anchor="ctr"/>
                </a:tc>
                <a:tc>
                  <a:txBody>
                    <a:bodyPr/>
                    <a:lstStyle/>
                    <a:p>
                      <a:pPr algn="ctr">
                        <a:lnSpc>
                          <a:spcPct val="200000"/>
                        </a:lnSpc>
                        <a:spcAft>
                          <a:spcPts val="0"/>
                        </a:spcAft>
                      </a:pPr>
                      <a:r>
                        <a:rPr lang="zh-TW" sz="1600" kern="100" dirty="0">
                          <a:effectLst/>
                          <a:latin typeface="微軟正黑體" panose="020B0604030504040204" pitchFamily="34" charset="-120"/>
                          <a:ea typeface="微軟正黑體" panose="020B0604030504040204" pitchFamily="34" charset="-120"/>
                        </a:rPr>
                        <a:t>信託專業科目</a:t>
                      </a:r>
                    </a:p>
                  </a:txBody>
                  <a:tcPr marL="54995" marR="54995" marT="0" marB="0"/>
                </a:tc>
                <a:tc>
                  <a:txBody>
                    <a:bodyPr/>
                    <a:lstStyle/>
                    <a:p>
                      <a:pPr algn="ctr">
                        <a:lnSpc>
                          <a:spcPct val="200000"/>
                        </a:lnSpc>
                        <a:spcAft>
                          <a:spcPts val="0"/>
                        </a:spcAft>
                      </a:pPr>
                      <a:r>
                        <a:rPr lang="zh-TW" sz="1600" kern="100" dirty="0">
                          <a:effectLst/>
                          <a:latin typeface="微軟正黑體" panose="020B0604030504040204" pitchFamily="34" charset="-120"/>
                          <a:ea typeface="微軟正黑體" panose="020B0604030504040204" pitchFamily="34" charset="-120"/>
                        </a:rPr>
                        <a:t>上學期</a:t>
                      </a:r>
                    </a:p>
                  </a:txBody>
                  <a:tcPr marL="54995" marR="54995" marT="0" marB="0" anchor="ctr"/>
                </a:tc>
                <a:tc>
                  <a:txBody>
                    <a:bodyPr/>
                    <a:lstStyle/>
                    <a:p>
                      <a:pPr algn="ctr">
                        <a:spcAft>
                          <a:spcPts val="0"/>
                        </a:spcAft>
                      </a:pPr>
                      <a:r>
                        <a:rPr lang="en-US" sz="1600" kern="100">
                          <a:effectLst/>
                          <a:latin typeface="微軟正黑體" panose="020B0604030504040204" pitchFamily="34" charset="-120"/>
                          <a:ea typeface="微軟正黑體" panose="020B0604030504040204" pitchFamily="34" charset="-120"/>
                        </a:rPr>
                        <a:t>24</a:t>
                      </a:r>
                      <a:r>
                        <a:rPr lang="zh-TW" sz="1600" kern="100">
                          <a:effectLst/>
                          <a:latin typeface="微軟正黑體" panose="020B0604030504040204" pitchFamily="34" charset="-120"/>
                          <a:ea typeface="微軟正黑體" panose="020B0604030504040204" pitchFamily="34" charset="-120"/>
                        </a:rPr>
                        <a:t>小時</a:t>
                      </a:r>
                    </a:p>
                  </a:txBody>
                  <a:tcPr marL="54995" marR="54995" marT="0" marB="0" anchor="ctr">
                    <a:lnR w="12700" cap="flat" cmpd="sng" algn="ctr">
                      <a:solidFill>
                        <a:schemeClr val="tx1"/>
                      </a:solidFill>
                      <a:prstDash val="solid"/>
                      <a:round/>
                      <a:headEnd type="none" w="med" len="med"/>
                      <a:tailEnd type="none" w="med" len="med"/>
                    </a:lnR>
                  </a:tcPr>
                </a:tc>
              </a:tr>
              <a:tr h="389043">
                <a:tc vMerge="1">
                  <a:txBody>
                    <a:bodyPr/>
                    <a:lstStyle/>
                    <a:p>
                      <a:endParaRPr lang="zh-TW" altLang="en-US"/>
                    </a:p>
                  </a:txBody>
                  <a:tcPr/>
                </a:tc>
                <a:tc>
                  <a:txBody>
                    <a:bodyPr/>
                    <a:lstStyle/>
                    <a:p>
                      <a:pPr algn="ctr">
                        <a:spcAft>
                          <a:spcPts val="0"/>
                        </a:spcAft>
                      </a:pPr>
                      <a:r>
                        <a:rPr lang="en-US" sz="1600" kern="100">
                          <a:effectLst/>
                          <a:latin typeface="微軟正黑體" panose="020B0604030504040204" pitchFamily="34" charset="-120"/>
                          <a:ea typeface="微軟正黑體" panose="020B0604030504040204" pitchFamily="34" charset="-120"/>
                        </a:rPr>
                        <a:t>B5</a:t>
                      </a:r>
                      <a:endParaRPr lang="zh-TW" sz="1600" kern="100">
                        <a:effectLst/>
                        <a:latin typeface="微軟正黑體" panose="020B0604030504040204" pitchFamily="34" charset="-120"/>
                        <a:ea typeface="微軟正黑體" panose="020B0604030504040204" pitchFamily="34" charset="-120"/>
                      </a:endParaRPr>
                    </a:p>
                  </a:txBody>
                  <a:tcPr marL="54995" marR="54995" marT="0" marB="0" anchor="ctr"/>
                </a:tc>
                <a:tc>
                  <a:txBody>
                    <a:bodyPr/>
                    <a:lstStyle/>
                    <a:p>
                      <a:pPr algn="ctr">
                        <a:lnSpc>
                          <a:spcPct val="200000"/>
                        </a:lnSpc>
                        <a:spcAft>
                          <a:spcPts val="0"/>
                        </a:spcAft>
                      </a:pPr>
                      <a:r>
                        <a:rPr lang="zh-TW" sz="1600" kern="100" dirty="0">
                          <a:effectLst/>
                          <a:latin typeface="微軟正黑體" panose="020B0604030504040204" pitchFamily="34" charset="-120"/>
                          <a:ea typeface="微軟正黑體" panose="020B0604030504040204" pitchFamily="34" charset="-120"/>
                        </a:rPr>
                        <a:t>銀行專業科目</a:t>
                      </a:r>
                    </a:p>
                  </a:txBody>
                  <a:tcPr marL="54995" marR="54995" marT="0" marB="0"/>
                </a:tc>
                <a:tc>
                  <a:txBody>
                    <a:bodyPr/>
                    <a:lstStyle/>
                    <a:p>
                      <a:pPr algn="ctr">
                        <a:lnSpc>
                          <a:spcPct val="200000"/>
                        </a:lnSpc>
                        <a:spcAft>
                          <a:spcPts val="0"/>
                        </a:spcAft>
                      </a:pPr>
                      <a:r>
                        <a:rPr lang="zh-TW" sz="1600" kern="100" dirty="0">
                          <a:effectLst/>
                          <a:latin typeface="微軟正黑體" panose="020B0604030504040204" pitchFamily="34" charset="-120"/>
                          <a:ea typeface="微軟正黑體" panose="020B0604030504040204" pitchFamily="34" charset="-120"/>
                        </a:rPr>
                        <a:t>下學期</a:t>
                      </a:r>
                    </a:p>
                  </a:txBody>
                  <a:tcPr marL="54995" marR="54995" marT="0" marB="0" anchor="ctr"/>
                </a:tc>
                <a:tc>
                  <a:txBody>
                    <a:bodyPr/>
                    <a:lstStyle/>
                    <a:p>
                      <a:pPr algn="ctr">
                        <a:spcAft>
                          <a:spcPts val="0"/>
                        </a:spcAft>
                      </a:pPr>
                      <a:r>
                        <a:rPr lang="en-US" sz="1600" kern="100" dirty="0">
                          <a:effectLst/>
                          <a:latin typeface="微軟正黑體" panose="020B0604030504040204" pitchFamily="34" charset="-120"/>
                          <a:ea typeface="微軟正黑體" panose="020B0604030504040204" pitchFamily="34" charset="-120"/>
                        </a:rPr>
                        <a:t>30</a:t>
                      </a:r>
                      <a:r>
                        <a:rPr lang="zh-TW" sz="1600" kern="100" dirty="0">
                          <a:effectLst/>
                          <a:latin typeface="微軟正黑體" panose="020B0604030504040204" pitchFamily="34" charset="-120"/>
                          <a:ea typeface="微軟正黑體" panose="020B0604030504040204" pitchFamily="34" charset="-120"/>
                        </a:rPr>
                        <a:t>小時</a:t>
                      </a:r>
                    </a:p>
                  </a:txBody>
                  <a:tcPr marL="54995" marR="54995" marT="0" marB="0" anchor="ctr">
                    <a:lnR w="12700" cap="flat" cmpd="sng" algn="ctr">
                      <a:solidFill>
                        <a:schemeClr val="tx1"/>
                      </a:solidFill>
                      <a:prstDash val="solid"/>
                      <a:round/>
                      <a:headEnd type="none" w="med" len="med"/>
                      <a:tailEnd type="none" w="med" len="med"/>
                    </a:lnR>
                  </a:tcPr>
                </a:tc>
              </a:tr>
              <a:tr h="423449">
                <a:tc>
                  <a:txBody>
                    <a:bodyPr/>
                    <a:lstStyle/>
                    <a:p>
                      <a:pPr algn="l">
                        <a:spcAft>
                          <a:spcPts val="0"/>
                        </a:spcAft>
                      </a:pPr>
                      <a:r>
                        <a:rPr lang="zh-TW" altLang="en-US" sz="1600" kern="100" dirty="0" smtClean="0">
                          <a:effectLst/>
                          <a:latin typeface="微軟正黑體" panose="020B0604030504040204" pitchFamily="34" charset="-120"/>
                          <a:ea typeface="微軟正黑體" panose="020B0604030504040204" pitchFamily="34" charset="-120"/>
                        </a:rPr>
                        <a:t>    </a:t>
                      </a:r>
                      <a:r>
                        <a:rPr lang="zh-TW" sz="1600" kern="100" dirty="0" smtClean="0">
                          <a:effectLst/>
                          <a:latin typeface="微軟正黑體" panose="020B0604030504040204" pitchFamily="34" charset="-120"/>
                          <a:ea typeface="微軟正黑體" panose="020B0604030504040204" pitchFamily="34" charset="-120"/>
                        </a:rPr>
                        <a:t>金融</a:t>
                      </a:r>
                      <a:r>
                        <a:rPr lang="zh-TW" sz="1600" kern="100" dirty="0">
                          <a:effectLst/>
                          <a:latin typeface="微軟正黑體" panose="020B0604030504040204" pitchFamily="34" charset="-120"/>
                          <a:ea typeface="微軟正黑體" panose="020B0604030504040204" pitchFamily="34" charset="-120"/>
                        </a:rPr>
                        <a:t>實務專業</a:t>
                      </a:r>
                    </a:p>
                  </a:txBody>
                  <a:tcPr marL="54995" marR="54995" marT="0" marB="0" anchor="ctr">
                    <a:lnL w="12700" cap="flat" cmpd="sng" algn="ctr">
                      <a:solidFill>
                        <a:schemeClr val="tx1"/>
                      </a:solidFill>
                      <a:prstDash val="solid"/>
                      <a:round/>
                      <a:headEnd type="none" w="med" len="med"/>
                      <a:tailEnd type="none" w="med" len="med"/>
                    </a:lnL>
                  </a:tcPr>
                </a:tc>
                <a:tc>
                  <a:txBody>
                    <a:bodyPr/>
                    <a:lstStyle/>
                    <a:p>
                      <a:pPr algn="ctr">
                        <a:spcAft>
                          <a:spcPts val="0"/>
                        </a:spcAft>
                      </a:pPr>
                      <a:r>
                        <a:rPr lang="en-US" sz="1600" kern="100">
                          <a:effectLst/>
                          <a:latin typeface="微軟正黑體" panose="020B0604030504040204" pitchFamily="34" charset="-120"/>
                          <a:ea typeface="微軟正黑體" panose="020B0604030504040204" pitchFamily="34" charset="-120"/>
                        </a:rPr>
                        <a:t>C1</a:t>
                      </a:r>
                      <a:endParaRPr lang="zh-TW" sz="1600" kern="100">
                        <a:effectLst/>
                        <a:latin typeface="微軟正黑體" panose="020B0604030504040204" pitchFamily="34" charset="-120"/>
                        <a:ea typeface="微軟正黑體" panose="020B0604030504040204" pitchFamily="34" charset="-120"/>
                      </a:endParaRPr>
                    </a:p>
                  </a:txBody>
                  <a:tcPr marL="54995" marR="54995" marT="0" marB="0" anchor="ctr"/>
                </a:tc>
                <a:tc>
                  <a:txBody>
                    <a:bodyPr/>
                    <a:lstStyle/>
                    <a:p>
                      <a:pPr algn="ctr">
                        <a:lnSpc>
                          <a:spcPct val="200000"/>
                        </a:lnSpc>
                        <a:spcAft>
                          <a:spcPts val="0"/>
                        </a:spcAft>
                      </a:pPr>
                      <a:r>
                        <a:rPr lang="zh-TW" sz="1600" kern="100" dirty="0">
                          <a:effectLst/>
                          <a:latin typeface="微軟正黑體" panose="020B0604030504040204" pitchFamily="34" charset="-120"/>
                          <a:ea typeface="微軟正黑體" panose="020B0604030504040204" pitchFamily="34" charset="-120"/>
                        </a:rPr>
                        <a:t>實務專業科目</a:t>
                      </a:r>
                    </a:p>
                  </a:txBody>
                  <a:tcPr marL="54995" marR="54995" marT="0" marB="0" anchor="ctr"/>
                </a:tc>
                <a:tc>
                  <a:txBody>
                    <a:bodyPr/>
                    <a:lstStyle/>
                    <a:p>
                      <a:pPr algn="ctr">
                        <a:lnSpc>
                          <a:spcPct val="200000"/>
                        </a:lnSpc>
                        <a:spcAft>
                          <a:spcPts val="0"/>
                        </a:spcAft>
                      </a:pPr>
                      <a:r>
                        <a:rPr lang="zh-TW" sz="1600" kern="100" dirty="0">
                          <a:effectLst/>
                          <a:latin typeface="微軟正黑體" panose="020B0604030504040204" pitchFamily="34" charset="-120"/>
                          <a:ea typeface="微軟正黑體" panose="020B0604030504040204" pitchFamily="34" charset="-120"/>
                        </a:rPr>
                        <a:t>下學期</a:t>
                      </a:r>
                    </a:p>
                  </a:txBody>
                  <a:tcPr marL="54995" marR="54995" marT="0" marB="0" anchor="ctr"/>
                </a:tc>
                <a:tc>
                  <a:txBody>
                    <a:bodyPr/>
                    <a:lstStyle/>
                    <a:p>
                      <a:pPr algn="ctr">
                        <a:spcAft>
                          <a:spcPts val="0"/>
                        </a:spcAft>
                      </a:pPr>
                      <a:r>
                        <a:rPr lang="en-US" sz="1600" kern="100" dirty="0">
                          <a:effectLst/>
                          <a:latin typeface="微軟正黑體" panose="020B0604030504040204" pitchFamily="34" charset="-120"/>
                          <a:ea typeface="微軟正黑體" panose="020B0604030504040204" pitchFamily="34" charset="-120"/>
                        </a:rPr>
                        <a:t>24</a:t>
                      </a:r>
                      <a:r>
                        <a:rPr lang="zh-TW" sz="1600" kern="100" dirty="0">
                          <a:effectLst/>
                          <a:latin typeface="微軟正黑體" panose="020B0604030504040204" pitchFamily="34" charset="-120"/>
                          <a:ea typeface="微軟正黑體" panose="020B0604030504040204" pitchFamily="34" charset="-120"/>
                        </a:rPr>
                        <a:t>小時</a:t>
                      </a:r>
                    </a:p>
                  </a:txBody>
                  <a:tcPr marL="54995" marR="54995" marT="0" marB="0" anchor="ctr">
                    <a:lnR w="12700" cap="flat" cmpd="sng" algn="ctr">
                      <a:solidFill>
                        <a:schemeClr val="tx1"/>
                      </a:solidFill>
                      <a:prstDash val="solid"/>
                      <a:round/>
                      <a:headEnd type="none" w="med" len="med"/>
                      <a:tailEnd type="none" w="med" len="med"/>
                    </a:lnR>
                  </a:tcPr>
                </a:tc>
              </a:tr>
              <a:tr h="423449">
                <a:tc gridSpan="4">
                  <a:txBody>
                    <a:bodyPr/>
                    <a:lstStyle/>
                    <a:p>
                      <a:pPr algn="ctr">
                        <a:spcAft>
                          <a:spcPts val="0"/>
                        </a:spcAft>
                      </a:pPr>
                      <a:r>
                        <a:rPr lang="zh-TW" sz="1600" u="sng" kern="100" dirty="0">
                          <a:solidFill>
                            <a:srgbClr val="FF0000"/>
                          </a:solidFill>
                          <a:effectLst/>
                          <a:latin typeface="微軟正黑體" panose="020B0604030504040204" pitchFamily="34" charset="-120"/>
                          <a:ea typeface="微軟正黑體" panose="020B0604030504040204" pitchFamily="34" charset="-120"/>
                        </a:rPr>
                        <a:t>證照測驗</a:t>
                      </a:r>
                    </a:p>
                  </a:txBody>
                  <a:tcPr marL="54995" marR="54995" marT="0" marB="0" anchor="ctr">
                    <a:lnL w="12700" cap="flat" cmpd="sng" algn="ctr">
                      <a:solidFill>
                        <a:schemeClr val="tx1"/>
                      </a:solidFill>
                      <a:prstDash val="solid"/>
                      <a:round/>
                      <a:headEnd type="none" w="med" len="med"/>
                      <a:tailEnd type="none" w="med" len="med"/>
                    </a:ln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algn="ctr">
                        <a:spcAft>
                          <a:spcPts val="0"/>
                        </a:spcAft>
                      </a:pPr>
                      <a:r>
                        <a:rPr lang="en-US" sz="1600" kern="100" dirty="0">
                          <a:effectLst/>
                          <a:latin typeface="微軟正黑體" panose="020B0604030504040204" pitchFamily="34" charset="-120"/>
                          <a:ea typeface="微軟正黑體" panose="020B0604030504040204" pitchFamily="34" charset="-120"/>
                        </a:rPr>
                        <a:t>15</a:t>
                      </a:r>
                      <a:r>
                        <a:rPr lang="zh-TW" sz="1600" kern="100" dirty="0">
                          <a:effectLst/>
                          <a:latin typeface="微軟正黑體" panose="020B0604030504040204" pitchFamily="34" charset="-120"/>
                          <a:ea typeface="微軟正黑體" panose="020B0604030504040204" pitchFamily="34" charset="-120"/>
                        </a:rPr>
                        <a:t>小時</a:t>
                      </a:r>
                    </a:p>
                  </a:txBody>
                  <a:tcPr marL="54995" marR="54995" marT="0" marB="0" anchor="ctr">
                    <a:lnR w="12700" cap="flat" cmpd="sng" algn="ctr">
                      <a:solidFill>
                        <a:schemeClr val="tx1"/>
                      </a:solidFill>
                      <a:prstDash val="solid"/>
                      <a:round/>
                      <a:headEnd type="none" w="med" len="med"/>
                      <a:tailEnd type="none" w="med" len="med"/>
                    </a:lnR>
                  </a:tcPr>
                </a:tc>
              </a:tr>
              <a:tr h="423449">
                <a:tc gridSpan="4">
                  <a:txBody>
                    <a:bodyPr/>
                    <a:lstStyle/>
                    <a:p>
                      <a:pPr algn="ctr">
                        <a:spcAft>
                          <a:spcPts val="0"/>
                        </a:spcAft>
                      </a:pPr>
                      <a:r>
                        <a:rPr lang="zh-TW" sz="1600" kern="100">
                          <a:effectLst/>
                          <a:latin typeface="微軟正黑體" panose="020B0604030504040204" pitchFamily="34" charset="-120"/>
                          <a:ea typeface="微軟正黑體" panose="020B0604030504040204" pitchFamily="34" charset="-120"/>
                        </a:rPr>
                        <a:t>課後評量</a:t>
                      </a:r>
                    </a:p>
                  </a:txBody>
                  <a:tcPr marL="54995" marR="54995" marT="0" marB="0" anchor="ctr">
                    <a:lnL w="12700" cap="flat" cmpd="sng" algn="ctr">
                      <a:solidFill>
                        <a:schemeClr val="tx1"/>
                      </a:solidFill>
                      <a:prstDash val="solid"/>
                      <a:round/>
                      <a:headEnd type="none" w="med" len="med"/>
                      <a:tailEnd type="none" w="med" len="med"/>
                    </a:ln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algn="ctr">
                        <a:spcAft>
                          <a:spcPts val="0"/>
                        </a:spcAft>
                      </a:pPr>
                      <a:r>
                        <a:rPr lang="en-US" sz="1600" kern="100" dirty="0">
                          <a:effectLst/>
                          <a:latin typeface="微軟正黑體" panose="020B0604030504040204" pitchFamily="34" charset="-120"/>
                          <a:ea typeface="微軟正黑體" panose="020B0604030504040204" pitchFamily="34" charset="-120"/>
                        </a:rPr>
                        <a:t>18</a:t>
                      </a:r>
                      <a:r>
                        <a:rPr lang="zh-TW" sz="1600" kern="100" dirty="0">
                          <a:effectLst/>
                          <a:latin typeface="微軟正黑體" panose="020B0604030504040204" pitchFamily="34" charset="-120"/>
                          <a:ea typeface="微軟正黑體" panose="020B0604030504040204" pitchFamily="34" charset="-120"/>
                        </a:rPr>
                        <a:t>小時</a:t>
                      </a:r>
                    </a:p>
                  </a:txBody>
                  <a:tcPr marL="54995" marR="54995" marT="0" marB="0" anchor="ctr">
                    <a:lnR w="12700" cap="flat" cmpd="sng" algn="ctr">
                      <a:solidFill>
                        <a:schemeClr val="tx1"/>
                      </a:solidFill>
                      <a:prstDash val="solid"/>
                      <a:round/>
                      <a:headEnd type="none" w="med" len="med"/>
                      <a:tailEnd type="none" w="med" len="med"/>
                    </a:lnR>
                  </a:tcPr>
                </a:tc>
              </a:tr>
              <a:tr h="423449">
                <a:tc gridSpan="5">
                  <a:txBody>
                    <a:bodyPr/>
                    <a:lstStyle/>
                    <a:p>
                      <a:pPr algn="ctr">
                        <a:spcAft>
                          <a:spcPts val="0"/>
                        </a:spcAft>
                      </a:pPr>
                      <a:r>
                        <a:rPr lang="zh-TW" sz="1600" kern="0" dirty="0">
                          <a:effectLst/>
                          <a:latin typeface="微軟正黑體" panose="020B0604030504040204" pitchFamily="34" charset="-120"/>
                          <a:ea typeface="微軟正黑體" panose="020B0604030504040204" pitchFamily="34" charset="-120"/>
                        </a:rPr>
                        <a:t>總時數：</a:t>
                      </a:r>
                      <a:r>
                        <a:rPr lang="zh-TW" sz="1600" kern="100" dirty="0">
                          <a:effectLst/>
                          <a:latin typeface="微軟正黑體" panose="020B0604030504040204" pitchFamily="34" charset="-120"/>
                          <a:ea typeface="微軟正黑體" panose="020B0604030504040204" pitchFamily="34" charset="-120"/>
                        </a:rPr>
                        <a:t>共</a:t>
                      </a:r>
                      <a:r>
                        <a:rPr lang="en-US" sz="1600" kern="100" dirty="0">
                          <a:effectLst/>
                          <a:latin typeface="微軟正黑體" panose="020B0604030504040204" pitchFamily="34" charset="-120"/>
                          <a:ea typeface="微軟正黑體" panose="020B0604030504040204" pitchFamily="34" charset="-120"/>
                        </a:rPr>
                        <a:t>216</a:t>
                      </a:r>
                      <a:r>
                        <a:rPr lang="zh-TW" sz="1600" kern="100" dirty="0">
                          <a:effectLst/>
                          <a:latin typeface="微軟正黑體" panose="020B0604030504040204" pitchFamily="34" charset="-120"/>
                          <a:ea typeface="微軟正黑體" panose="020B0604030504040204" pitchFamily="34" charset="-120"/>
                        </a:rPr>
                        <a:t>小時</a:t>
                      </a:r>
                    </a:p>
                  </a:txBody>
                  <a:tcPr marL="54995" marR="549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bl>
          </a:graphicData>
        </a:graphic>
      </p:graphicFrame>
    </p:spTree>
    <p:custDataLst>
      <p:tags r:id="rId1"/>
    </p:custDataLst>
  </p:cSld>
  <p:clrMapOvr>
    <a:masterClrMapping/>
  </p:clrMapOvr>
  <p:transition spd="slow">
    <p:blinds/>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custDataLst>
              <p:tags r:id="rId2"/>
            </p:custDataLst>
          </p:nvPr>
        </p:nvSpPr>
        <p:spPr>
          <a:xfrm>
            <a:off x="395536" y="404664"/>
            <a:ext cx="8229600" cy="1143000"/>
          </a:xfrm>
        </p:spPr>
        <p:txBody>
          <a:bodyPr>
            <a:normAutofit/>
          </a:bodyPr>
          <a:lstStyle/>
          <a:p>
            <a:pPr fontAlgn="auto">
              <a:spcAft>
                <a:spcPts val="0"/>
              </a:spcAft>
              <a:defRPr/>
            </a:pPr>
            <a:r>
              <a:rPr lang="zh-TW" altLang="en-US" sz="3600" b="1" dirty="0" smtClean="0">
                <a:solidFill>
                  <a:srgbClr val="953735"/>
                </a:solidFill>
                <a:effectLst>
                  <a:outerShdw blurRad="38100" dist="38100" dir="2700000" algn="tl">
                    <a:srgbClr val="000000">
                      <a:alpha val="43137"/>
                    </a:srgbClr>
                  </a:outerShdw>
                </a:effectLst>
              </a:rPr>
              <a:t>伍、</a:t>
            </a:r>
            <a:r>
              <a:rPr lang="zh-TW" altLang="en-US" sz="3600" b="1" dirty="0">
                <a:solidFill>
                  <a:srgbClr val="953735"/>
                </a:solidFill>
                <a:effectLst>
                  <a:outerShdw blurRad="38100" dist="38100" dir="2700000" algn="tl">
                    <a:srgbClr val="000000">
                      <a:alpha val="43137"/>
                    </a:srgbClr>
                  </a:outerShdw>
                </a:effectLst>
              </a:rPr>
              <a:t>專</a:t>
            </a:r>
            <a:r>
              <a:rPr lang="zh-TW" altLang="en-US" sz="3600" b="1" dirty="0" smtClean="0">
                <a:solidFill>
                  <a:srgbClr val="953735"/>
                </a:solidFill>
                <a:effectLst>
                  <a:outerShdw blurRad="38100" dist="38100" dir="2700000" algn="tl">
                    <a:srgbClr val="000000">
                      <a:alpha val="43137"/>
                    </a:srgbClr>
                  </a:outerShdw>
                </a:effectLst>
              </a:rPr>
              <a:t>班課程介紹</a:t>
            </a:r>
            <a:r>
              <a:rPr lang="en-US" altLang="zh-TW" sz="3600" b="1" dirty="0" smtClean="0">
                <a:solidFill>
                  <a:srgbClr val="953735"/>
                </a:solidFill>
                <a:effectLst>
                  <a:outerShdw blurRad="38100" dist="38100" dir="2700000" algn="tl">
                    <a:srgbClr val="000000">
                      <a:alpha val="43137"/>
                    </a:srgbClr>
                  </a:outerShdw>
                </a:effectLst>
              </a:rPr>
              <a:t>-</a:t>
            </a:r>
            <a:r>
              <a:rPr lang="zh-TW" altLang="en-US" sz="3600" b="1" dirty="0" smtClean="0">
                <a:solidFill>
                  <a:srgbClr val="953735"/>
                </a:solidFill>
                <a:effectLst>
                  <a:outerShdw blurRad="38100" dist="38100" dir="2700000" algn="tl">
                    <a:srgbClr val="000000">
                      <a:alpha val="43137"/>
                    </a:srgbClr>
                  </a:outerShdw>
                </a:effectLst>
              </a:rPr>
              <a:t>上課時間與課程架構</a:t>
            </a:r>
            <a:endParaRPr altLang="en-US" sz="3600" b="1" dirty="0" smtClean="0">
              <a:solidFill>
                <a:srgbClr val="953735"/>
              </a:solidFill>
              <a:effectLst>
                <a:outerShdw blurRad="38100" dist="38100" dir="2700000" algn="tl">
                  <a:srgbClr val="000000">
                    <a:alpha val="43137"/>
                  </a:srgbClr>
                </a:outerShdw>
              </a:effectLst>
              <a:ea typeface="微軟正黑體"/>
            </a:endParaRPr>
          </a:p>
        </p:txBody>
      </p:sp>
      <p:sp>
        <p:nvSpPr>
          <p:cNvPr id="5" name="Slide Number Placeholder 5"/>
          <p:cNvSpPr>
            <a:spLocks noGrp="1"/>
          </p:cNvSpPr>
          <p:nvPr>
            <p:ph type="sldNum" sz="quarter" idx="12"/>
          </p:nvPr>
        </p:nvSpPr>
        <p:spPr/>
        <p:txBody>
          <a:bodyPr/>
          <a:lstStyle/>
          <a:p>
            <a:pPr>
              <a:defRPr/>
            </a:pPr>
            <a:fld id="{6C50C37C-FE1F-425B-A201-F39F373E0E42}" type="slidenum">
              <a:rPr lang="en-US" altLang="zh-TW"/>
              <a:pPr>
                <a:defRPr/>
              </a:pPr>
              <a:t>14</a:t>
            </a:fld>
            <a:endParaRPr/>
          </a:p>
        </p:txBody>
      </p:sp>
      <p:graphicFrame>
        <p:nvGraphicFramePr>
          <p:cNvPr id="2" name="表格 1"/>
          <p:cNvGraphicFramePr>
            <a:graphicFrameLocks noGrp="1"/>
          </p:cNvGraphicFramePr>
          <p:nvPr>
            <p:extLst>
              <p:ext uri="{D42A27DB-BD31-4B8C-83A1-F6EECF244321}">
                <p14:modId xmlns:p14="http://schemas.microsoft.com/office/powerpoint/2010/main" xmlns="" val="2150614190"/>
              </p:ext>
            </p:extLst>
          </p:nvPr>
        </p:nvGraphicFramePr>
        <p:xfrm>
          <a:off x="251520" y="1916832"/>
          <a:ext cx="8645653" cy="4320751"/>
        </p:xfrm>
        <a:graphic>
          <a:graphicData uri="http://schemas.openxmlformats.org/drawingml/2006/table">
            <a:tbl>
              <a:tblPr firstRow="1" firstCol="1" bandRow="1" bandCol="1">
                <a:tableStyleId>{21E4AEA4-8DFA-4A89-87EB-49C32662AFE0}</a:tableStyleId>
              </a:tblPr>
              <a:tblGrid>
                <a:gridCol w="2437540"/>
                <a:gridCol w="778294"/>
                <a:gridCol w="5429819"/>
              </a:tblGrid>
              <a:tr h="645744">
                <a:tc>
                  <a:txBody>
                    <a:bodyPr/>
                    <a:lstStyle/>
                    <a:p>
                      <a:pPr algn="ctr">
                        <a:spcAft>
                          <a:spcPts val="0"/>
                        </a:spcAft>
                      </a:pPr>
                      <a:r>
                        <a:rPr lang="zh-TW" sz="2000" kern="100" dirty="0">
                          <a:effectLst/>
                          <a:latin typeface="+mj-ea"/>
                          <a:ea typeface="+mj-ea"/>
                        </a:rPr>
                        <a:t>科目</a:t>
                      </a:r>
                    </a:p>
                  </a:txBody>
                  <a:tcPr marL="68580" marR="68580" marT="0" marB="0" anchor="ctr"/>
                </a:tc>
                <a:tc>
                  <a:txBody>
                    <a:bodyPr/>
                    <a:lstStyle/>
                    <a:p>
                      <a:pPr algn="ctr">
                        <a:spcAft>
                          <a:spcPts val="0"/>
                        </a:spcAft>
                      </a:pPr>
                      <a:r>
                        <a:rPr lang="zh-TW" sz="2000" kern="100" dirty="0">
                          <a:effectLst/>
                          <a:latin typeface="+mj-ea"/>
                          <a:ea typeface="+mj-ea"/>
                        </a:rPr>
                        <a:t>編號</a:t>
                      </a:r>
                    </a:p>
                  </a:txBody>
                  <a:tcPr marL="68580" marR="68580" marT="0" marB="0" anchor="ctr"/>
                </a:tc>
                <a:tc>
                  <a:txBody>
                    <a:bodyPr/>
                    <a:lstStyle/>
                    <a:p>
                      <a:pPr algn="ctr">
                        <a:spcAft>
                          <a:spcPts val="0"/>
                        </a:spcAft>
                      </a:pPr>
                      <a:r>
                        <a:rPr lang="zh-TW" sz="2000" kern="100" dirty="0" smtClean="0">
                          <a:effectLst/>
                          <a:latin typeface="+mj-ea"/>
                          <a:ea typeface="+mj-ea"/>
                        </a:rPr>
                        <a:t>課程</a:t>
                      </a:r>
                      <a:endParaRPr lang="zh-TW" sz="2000" kern="100" dirty="0">
                        <a:effectLst/>
                        <a:latin typeface="+mj-ea"/>
                        <a:ea typeface="+mj-ea"/>
                      </a:endParaRPr>
                    </a:p>
                  </a:txBody>
                  <a:tcPr marL="68580" marR="68580" marT="0" marB="0" anchor="ctr"/>
                </a:tc>
              </a:tr>
              <a:tr h="641050">
                <a:tc rowSpan="5">
                  <a:txBody>
                    <a:bodyPr/>
                    <a:lstStyle/>
                    <a:p>
                      <a:pPr algn="ctr">
                        <a:spcAft>
                          <a:spcPts val="0"/>
                        </a:spcAft>
                      </a:pPr>
                      <a:r>
                        <a:rPr lang="zh-TW" sz="2000" kern="100" dirty="0">
                          <a:effectLst/>
                          <a:latin typeface="+mj-ea"/>
                          <a:ea typeface="+mj-ea"/>
                        </a:rPr>
                        <a:t>金融基礎教育科目</a:t>
                      </a:r>
                    </a:p>
                    <a:p>
                      <a:pPr algn="ctr">
                        <a:spcAft>
                          <a:spcPts val="0"/>
                        </a:spcAft>
                      </a:pPr>
                      <a:r>
                        <a:rPr lang="en-US" sz="2000" kern="100" dirty="0">
                          <a:effectLst/>
                          <a:latin typeface="+mj-ea"/>
                          <a:ea typeface="+mj-ea"/>
                        </a:rPr>
                        <a:t>(21</a:t>
                      </a:r>
                      <a:r>
                        <a:rPr lang="zh-TW" sz="2000" kern="100" dirty="0">
                          <a:effectLst/>
                          <a:latin typeface="+mj-ea"/>
                          <a:ea typeface="+mj-ea"/>
                        </a:rPr>
                        <a:t>小時</a:t>
                      </a:r>
                      <a:r>
                        <a:rPr lang="en-US" sz="2000" kern="100" dirty="0">
                          <a:effectLst/>
                          <a:latin typeface="+mj-ea"/>
                          <a:ea typeface="+mj-ea"/>
                        </a:rPr>
                        <a:t>)</a:t>
                      </a:r>
                      <a:endParaRPr lang="zh-TW" sz="2000" kern="100" dirty="0">
                        <a:effectLst/>
                        <a:latin typeface="+mj-ea"/>
                        <a:ea typeface="+mj-ea"/>
                      </a:endParaRPr>
                    </a:p>
                  </a:txBody>
                  <a:tcPr marL="68580" marR="68580" marT="0" marB="0" anchor="ctr"/>
                </a:tc>
                <a:tc>
                  <a:txBody>
                    <a:bodyPr/>
                    <a:lstStyle/>
                    <a:p>
                      <a:pPr algn="ctr">
                        <a:spcAft>
                          <a:spcPts val="0"/>
                        </a:spcAft>
                      </a:pPr>
                      <a:r>
                        <a:rPr lang="en-US" sz="2000" kern="100" dirty="0">
                          <a:effectLst/>
                          <a:latin typeface="+mj-ea"/>
                          <a:ea typeface="+mj-ea"/>
                        </a:rPr>
                        <a:t>A1-1</a:t>
                      </a:r>
                      <a:endParaRPr lang="zh-TW" sz="2000" kern="100" dirty="0">
                        <a:effectLst/>
                        <a:latin typeface="+mj-ea"/>
                        <a:ea typeface="+mj-ea"/>
                      </a:endParaRPr>
                    </a:p>
                  </a:txBody>
                  <a:tcPr marL="68580" marR="68580" marT="0" marB="0" anchor="ctr"/>
                </a:tc>
                <a:tc>
                  <a:txBody>
                    <a:bodyPr/>
                    <a:lstStyle/>
                    <a:p>
                      <a:pPr marL="0" algn="ctr" rtl="0" eaLnBrk="1" latinLnBrk="0" hangingPunct="1">
                        <a:spcAft>
                          <a:spcPts val="0"/>
                        </a:spcAft>
                      </a:pPr>
                      <a:endParaRPr kumimoji="0" lang="en-US" altLang="zh-TW" sz="2000" kern="100" dirty="0" smtClean="0">
                        <a:solidFill>
                          <a:schemeClr val="dk1"/>
                        </a:solidFill>
                        <a:effectLst/>
                        <a:latin typeface="+mj-ea"/>
                        <a:ea typeface="+mj-ea"/>
                        <a:cs typeface="+mn-cs"/>
                      </a:endParaRPr>
                    </a:p>
                    <a:p>
                      <a:pPr marL="0" algn="ctr" rtl="0" eaLnBrk="1" latinLnBrk="0" hangingPunct="1">
                        <a:spcAft>
                          <a:spcPts val="0"/>
                        </a:spcAft>
                      </a:pPr>
                      <a:r>
                        <a:rPr kumimoji="0" lang="zh-TW" sz="2000" kern="100" dirty="0" smtClean="0">
                          <a:solidFill>
                            <a:schemeClr val="dk1"/>
                          </a:solidFill>
                          <a:effectLst/>
                          <a:latin typeface="+mj-ea"/>
                          <a:ea typeface="+mj-ea"/>
                          <a:cs typeface="+mn-cs"/>
                        </a:rPr>
                        <a:t>金融</a:t>
                      </a:r>
                      <a:r>
                        <a:rPr kumimoji="0" lang="zh-TW" sz="2000" kern="100" dirty="0">
                          <a:solidFill>
                            <a:schemeClr val="dk1"/>
                          </a:solidFill>
                          <a:effectLst/>
                          <a:latin typeface="+mj-ea"/>
                          <a:ea typeface="+mj-ea"/>
                          <a:cs typeface="+mn-cs"/>
                        </a:rPr>
                        <a:t>體系面面觀</a:t>
                      </a:r>
                      <a:r>
                        <a:rPr kumimoji="0" lang="en-US" sz="2000" kern="100" dirty="0">
                          <a:solidFill>
                            <a:schemeClr val="dk1"/>
                          </a:solidFill>
                          <a:effectLst/>
                          <a:latin typeface="+mj-ea"/>
                          <a:ea typeface="+mj-ea"/>
                          <a:cs typeface="+mn-cs"/>
                        </a:rPr>
                        <a:t>(6</a:t>
                      </a:r>
                      <a:r>
                        <a:rPr kumimoji="0" lang="zh-TW" sz="2000" kern="100" dirty="0">
                          <a:solidFill>
                            <a:schemeClr val="dk1"/>
                          </a:solidFill>
                          <a:effectLst/>
                          <a:latin typeface="+mj-ea"/>
                          <a:ea typeface="+mj-ea"/>
                          <a:cs typeface="+mn-cs"/>
                        </a:rPr>
                        <a:t>小時</a:t>
                      </a:r>
                      <a:r>
                        <a:rPr kumimoji="0" lang="en-US" sz="2000" kern="100" dirty="0">
                          <a:solidFill>
                            <a:schemeClr val="dk1"/>
                          </a:solidFill>
                          <a:effectLst/>
                          <a:latin typeface="+mj-ea"/>
                          <a:ea typeface="+mj-ea"/>
                          <a:cs typeface="+mn-cs"/>
                        </a:rPr>
                        <a:t>)</a:t>
                      </a:r>
                      <a:endParaRPr kumimoji="0" lang="zh-TW" sz="2000" kern="100" dirty="0">
                        <a:solidFill>
                          <a:schemeClr val="dk1"/>
                        </a:solidFill>
                        <a:effectLst/>
                        <a:latin typeface="+mj-ea"/>
                        <a:ea typeface="+mj-ea"/>
                        <a:cs typeface="+mn-cs"/>
                      </a:endParaRPr>
                    </a:p>
                  </a:txBody>
                  <a:tcPr marL="68580" marR="68580" marT="0" marB="0"/>
                </a:tc>
              </a:tr>
              <a:tr h="710150">
                <a:tc vMerge="1">
                  <a:txBody>
                    <a:bodyPr/>
                    <a:lstStyle/>
                    <a:p>
                      <a:endParaRPr lang="zh-TW" altLang="en-US"/>
                    </a:p>
                  </a:txBody>
                  <a:tcPr/>
                </a:tc>
                <a:tc>
                  <a:txBody>
                    <a:bodyPr/>
                    <a:lstStyle/>
                    <a:p>
                      <a:pPr algn="ctr">
                        <a:spcAft>
                          <a:spcPts val="0"/>
                        </a:spcAft>
                      </a:pPr>
                      <a:r>
                        <a:rPr lang="en-US" sz="2000" kern="100" dirty="0">
                          <a:effectLst/>
                          <a:latin typeface="+mj-ea"/>
                          <a:ea typeface="+mj-ea"/>
                        </a:rPr>
                        <a:t>A1-2</a:t>
                      </a:r>
                      <a:endParaRPr lang="zh-TW" sz="2000" kern="100" dirty="0">
                        <a:effectLst/>
                        <a:latin typeface="+mj-ea"/>
                        <a:ea typeface="+mj-ea"/>
                      </a:endParaRPr>
                    </a:p>
                  </a:txBody>
                  <a:tcPr marL="68580" marR="68580" marT="0" marB="0" anchor="ctr"/>
                </a:tc>
                <a:tc>
                  <a:txBody>
                    <a:bodyPr/>
                    <a:lstStyle/>
                    <a:p>
                      <a:pPr algn="ctr">
                        <a:spcAft>
                          <a:spcPts val="0"/>
                        </a:spcAft>
                      </a:pPr>
                      <a:endParaRPr lang="en-US" altLang="zh-TW" sz="2000" kern="100" dirty="0" smtClean="0">
                        <a:effectLst/>
                        <a:latin typeface="+mj-ea"/>
                        <a:ea typeface="+mj-ea"/>
                      </a:endParaRPr>
                    </a:p>
                    <a:p>
                      <a:pPr algn="ctr">
                        <a:spcAft>
                          <a:spcPts val="0"/>
                        </a:spcAft>
                      </a:pPr>
                      <a:r>
                        <a:rPr lang="zh-TW" sz="2000" kern="100" dirty="0" smtClean="0">
                          <a:solidFill>
                            <a:srgbClr val="FF0000"/>
                          </a:solidFill>
                          <a:effectLst/>
                          <a:latin typeface="+mj-ea"/>
                          <a:ea typeface="+mj-ea"/>
                        </a:rPr>
                        <a:t>金融</a:t>
                      </a:r>
                      <a:r>
                        <a:rPr lang="zh-TW" sz="2000" kern="100" dirty="0">
                          <a:solidFill>
                            <a:srgbClr val="FF0000"/>
                          </a:solidFill>
                          <a:effectLst/>
                          <a:latin typeface="+mj-ea"/>
                          <a:ea typeface="+mj-ea"/>
                        </a:rPr>
                        <a:t>服務業公司治理與社會責任</a:t>
                      </a:r>
                      <a:r>
                        <a:rPr lang="en-US" sz="2000" kern="100" dirty="0">
                          <a:solidFill>
                            <a:srgbClr val="FF0000"/>
                          </a:solidFill>
                          <a:effectLst/>
                          <a:latin typeface="+mj-ea"/>
                          <a:ea typeface="+mj-ea"/>
                        </a:rPr>
                        <a:t>(3</a:t>
                      </a:r>
                      <a:r>
                        <a:rPr lang="zh-TW" sz="2000" kern="100" dirty="0">
                          <a:solidFill>
                            <a:srgbClr val="FF0000"/>
                          </a:solidFill>
                          <a:effectLst/>
                          <a:latin typeface="+mj-ea"/>
                          <a:ea typeface="+mj-ea"/>
                        </a:rPr>
                        <a:t>小時</a:t>
                      </a:r>
                      <a:r>
                        <a:rPr lang="en-US" sz="2000" kern="100" dirty="0">
                          <a:solidFill>
                            <a:srgbClr val="FF0000"/>
                          </a:solidFill>
                          <a:effectLst/>
                          <a:latin typeface="+mj-ea"/>
                          <a:ea typeface="+mj-ea"/>
                        </a:rPr>
                        <a:t>)</a:t>
                      </a:r>
                      <a:endParaRPr lang="zh-TW" sz="2000" kern="100" dirty="0">
                        <a:solidFill>
                          <a:srgbClr val="FF0000"/>
                        </a:solidFill>
                        <a:effectLst/>
                        <a:latin typeface="+mj-ea"/>
                        <a:ea typeface="+mj-ea"/>
                      </a:endParaRPr>
                    </a:p>
                  </a:txBody>
                  <a:tcPr marL="68580" marR="68580" marT="0" marB="0"/>
                </a:tc>
              </a:tr>
              <a:tr h="641050">
                <a:tc vMerge="1">
                  <a:txBody>
                    <a:bodyPr/>
                    <a:lstStyle/>
                    <a:p>
                      <a:endParaRPr lang="zh-TW" altLang="en-US"/>
                    </a:p>
                  </a:txBody>
                  <a:tcPr/>
                </a:tc>
                <a:tc>
                  <a:txBody>
                    <a:bodyPr/>
                    <a:lstStyle/>
                    <a:p>
                      <a:pPr algn="ctr">
                        <a:spcAft>
                          <a:spcPts val="0"/>
                        </a:spcAft>
                      </a:pPr>
                      <a:r>
                        <a:rPr lang="en-US" sz="2000" kern="100">
                          <a:effectLst/>
                          <a:latin typeface="+mj-ea"/>
                          <a:ea typeface="+mj-ea"/>
                        </a:rPr>
                        <a:t>A1-3</a:t>
                      </a:r>
                      <a:endParaRPr lang="zh-TW" sz="2000" kern="100">
                        <a:effectLst/>
                        <a:latin typeface="+mj-ea"/>
                        <a:ea typeface="+mj-ea"/>
                      </a:endParaRPr>
                    </a:p>
                  </a:txBody>
                  <a:tcPr marL="68580" marR="68580" marT="0" marB="0" anchor="ctr"/>
                </a:tc>
                <a:tc>
                  <a:txBody>
                    <a:bodyPr/>
                    <a:lstStyle/>
                    <a:p>
                      <a:pPr algn="ctr">
                        <a:spcAft>
                          <a:spcPts val="0"/>
                        </a:spcAft>
                      </a:pPr>
                      <a:endParaRPr lang="en-US" altLang="zh-TW" sz="2000" kern="100" dirty="0" smtClean="0">
                        <a:effectLst/>
                        <a:latin typeface="+mj-ea"/>
                        <a:ea typeface="+mj-ea"/>
                      </a:endParaRPr>
                    </a:p>
                    <a:p>
                      <a:pPr algn="ctr">
                        <a:spcAft>
                          <a:spcPts val="0"/>
                        </a:spcAft>
                      </a:pPr>
                      <a:r>
                        <a:rPr lang="zh-TW" sz="2000" kern="100" dirty="0" smtClean="0">
                          <a:solidFill>
                            <a:srgbClr val="FF0000"/>
                          </a:solidFill>
                          <a:effectLst>
                            <a:outerShdw blurRad="38100" dist="38100" dir="2700000" algn="tl">
                              <a:srgbClr val="000000">
                                <a:alpha val="43137"/>
                              </a:srgbClr>
                            </a:outerShdw>
                          </a:effectLst>
                          <a:latin typeface="+mj-ea"/>
                          <a:ea typeface="+mj-ea"/>
                        </a:rPr>
                        <a:t>財</a:t>
                      </a:r>
                      <a:r>
                        <a:rPr lang="zh-TW" sz="2000" kern="100" dirty="0">
                          <a:solidFill>
                            <a:srgbClr val="FF0000"/>
                          </a:solidFill>
                          <a:effectLst>
                            <a:outerShdw blurRad="38100" dist="38100" dir="2700000" algn="tl">
                              <a:srgbClr val="000000">
                                <a:alpha val="43137"/>
                              </a:srgbClr>
                            </a:outerShdw>
                          </a:effectLst>
                          <a:latin typeface="+mj-ea"/>
                          <a:ea typeface="+mj-ea"/>
                        </a:rPr>
                        <a:t>金智慧課程</a:t>
                      </a:r>
                      <a:r>
                        <a:rPr lang="en-US" sz="2000" kern="100" dirty="0">
                          <a:solidFill>
                            <a:srgbClr val="FF0000"/>
                          </a:solidFill>
                          <a:effectLst>
                            <a:outerShdw blurRad="38100" dist="38100" dir="2700000" algn="tl">
                              <a:srgbClr val="000000">
                                <a:alpha val="43137"/>
                              </a:srgbClr>
                            </a:outerShdw>
                          </a:effectLst>
                          <a:latin typeface="+mj-ea"/>
                          <a:ea typeface="+mj-ea"/>
                        </a:rPr>
                        <a:t>(3</a:t>
                      </a:r>
                      <a:r>
                        <a:rPr lang="zh-TW" sz="2000" kern="100" dirty="0">
                          <a:solidFill>
                            <a:srgbClr val="FF0000"/>
                          </a:solidFill>
                          <a:effectLst>
                            <a:outerShdw blurRad="38100" dist="38100" dir="2700000" algn="tl">
                              <a:srgbClr val="000000">
                                <a:alpha val="43137"/>
                              </a:srgbClr>
                            </a:outerShdw>
                          </a:effectLst>
                          <a:latin typeface="+mj-ea"/>
                          <a:ea typeface="+mj-ea"/>
                        </a:rPr>
                        <a:t>小時</a:t>
                      </a:r>
                      <a:r>
                        <a:rPr lang="en-US" sz="2000" kern="100" dirty="0">
                          <a:solidFill>
                            <a:srgbClr val="FF0000"/>
                          </a:solidFill>
                          <a:effectLst>
                            <a:outerShdw blurRad="38100" dist="38100" dir="2700000" algn="tl">
                              <a:srgbClr val="000000">
                                <a:alpha val="43137"/>
                              </a:srgbClr>
                            </a:outerShdw>
                          </a:effectLst>
                          <a:latin typeface="+mj-ea"/>
                          <a:ea typeface="+mj-ea"/>
                        </a:rPr>
                        <a:t>)</a:t>
                      </a:r>
                      <a:endParaRPr lang="zh-TW" sz="2000" kern="100" dirty="0">
                        <a:solidFill>
                          <a:srgbClr val="FF0000"/>
                        </a:solidFill>
                        <a:effectLst>
                          <a:outerShdw blurRad="38100" dist="38100" dir="2700000" algn="tl">
                            <a:srgbClr val="000000">
                              <a:alpha val="43137"/>
                            </a:srgbClr>
                          </a:outerShdw>
                        </a:effectLst>
                        <a:latin typeface="+mj-ea"/>
                        <a:ea typeface="+mj-ea"/>
                      </a:endParaRPr>
                    </a:p>
                  </a:txBody>
                  <a:tcPr marL="68580" marR="68580" marT="0" marB="0"/>
                </a:tc>
              </a:tr>
              <a:tr h="641050">
                <a:tc vMerge="1">
                  <a:txBody>
                    <a:bodyPr/>
                    <a:lstStyle/>
                    <a:p>
                      <a:endParaRPr lang="zh-TW" altLang="en-US"/>
                    </a:p>
                  </a:txBody>
                  <a:tcPr/>
                </a:tc>
                <a:tc>
                  <a:txBody>
                    <a:bodyPr/>
                    <a:lstStyle/>
                    <a:p>
                      <a:pPr algn="ctr">
                        <a:spcAft>
                          <a:spcPts val="0"/>
                        </a:spcAft>
                      </a:pPr>
                      <a:r>
                        <a:rPr lang="en-US" sz="2000" kern="100">
                          <a:effectLst/>
                          <a:latin typeface="+mj-ea"/>
                          <a:ea typeface="+mj-ea"/>
                        </a:rPr>
                        <a:t>A1-4</a:t>
                      </a:r>
                      <a:endParaRPr lang="zh-TW" sz="2000" kern="100">
                        <a:effectLst/>
                        <a:latin typeface="+mj-ea"/>
                        <a:ea typeface="+mj-ea"/>
                      </a:endParaRPr>
                    </a:p>
                  </a:txBody>
                  <a:tcPr marL="68580" marR="68580" marT="0" marB="0" anchor="ctr"/>
                </a:tc>
                <a:tc>
                  <a:txBody>
                    <a:bodyPr/>
                    <a:lstStyle/>
                    <a:p>
                      <a:pPr algn="ctr">
                        <a:spcAft>
                          <a:spcPts val="0"/>
                        </a:spcAft>
                      </a:pPr>
                      <a:endParaRPr lang="en-US" altLang="zh-TW" sz="2000" kern="100" dirty="0" smtClean="0">
                        <a:effectLst/>
                        <a:latin typeface="+mj-ea"/>
                        <a:ea typeface="+mj-ea"/>
                      </a:endParaRPr>
                    </a:p>
                    <a:p>
                      <a:pPr algn="ctr">
                        <a:spcAft>
                          <a:spcPts val="0"/>
                        </a:spcAft>
                      </a:pPr>
                      <a:r>
                        <a:rPr lang="zh-TW" sz="2000" kern="100" dirty="0" smtClean="0">
                          <a:solidFill>
                            <a:srgbClr val="FF0000"/>
                          </a:solidFill>
                          <a:effectLst>
                            <a:outerShdw blurRad="38100" dist="38100" dir="2700000" algn="tl">
                              <a:srgbClr val="000000">
                                <a:alpha val="43137"/>
                              </a:srgbClr>
                            </a:outerShdw>
                          </a:effectLst>
                          <a:latin typeface="+mj-ea"/>
                          <a:ea typeface="+mj-ea"/>
                        </a:rPr>
                        <a:t>金融</a:t>
                      </a:r>
                      <a:r>
                        <a:rPr lang="zh-TW" sz="2000" kern="100" dirty="0">
                          <a:solidFill>
                            <a:srgbClr val="FF0000"/>
                          </a:solidFill>
                          <a:effectLst>
                            <a:outerShdw blurRad="38100" dist="38100" dir="2700000" algn="tl">
                              <a:srgbClr val="000000">
                                <a:alpha val="43137"/>
                              </a:srgbClr>
                            </a:outerShdw>
                          </a:effectLst>
                          <a:latin typeface="+mj-ea"/>
                          <a:ea typeface="+mj-ea"/>
                        </a:rPr>
                        <a:t>科技發展趨勢</a:t>
                      </a:r>
                      <a:r>
                        <a:rPr lang="en-US" sz="2000" kern="100" dirty="0">
                          <a:solidFill>
                            <a:srgbClr val="FF0000"/>
                          </a:solidFill>
                          <a:effectLst>
                            <a:outerShdw blurRad="38100" dist="38100" dir="2700000" algn="tl">
                              <a:srgbClr val="000000">
                                <a:alpha val="43137"/>
                              </a:srgbClr>
                            </a:outerShdw>
                          </a:effectLst>
                          <a:latin typeface="+mj-ea"/>
                          <a:ea typeface="+mj-ea"/>
                        </a:rPr>
                        <a:t>(</a:t>
                      </a:r>
                      <a:r>
                        <a:rPr lang="en-US" sz="2000" kern="100" dirty="0" smtClean="0">
                          <a:solidFill>
                            <a:srgbClr val="FF0000"/>
                          </a:solidFill>
                          <a:effectLst>
                            <a:outerShdw blurRad="38100" dist="38100" dir="2700000" algn="tl">
                              <a:srgbClr val="000000">
                                <a:alpha val="43137"/>
                              </a:srgbClr>
                            </a:outerShdw>
                          </a:effectLst>
                          <a:latin typeface="+mj-ea"/>
                          <a:ea typeface="+mj-ea"/>
                        </a:rPr>
                        <a:t>3</a:t>
                      </a:r>
                      <a:r>
                        <a:rPr lang="zh-TW" altLang="en-US" sz="2000" kern="100" dirty="0" smtClean="0">
                          <a:solidFill>
                            <a:srgbClr val="FF0000"/>
                          </a:solidFill>
                          <a:effectLst>
                            <a:outerShdw blurRad="38100" dist="38100" dir="2700000" algn="tl">
                              <a:srgbClr val="000000">
                                <a:alpha val="43137"/>
                              </a:srgbClr>
                            </a:outerShdw>
                          </a:effectLst>
                          <a:latin typeface="+mj-ea"/>
                          <a:ea typeface="+mj-ea"/>
                        </a:rPr>
                        <a:t>小</a:t>
                      </a:r>
                      <a:r>
                        <a:rPr lang="zh-TW" sz="2000" kern="100" dirty="0" smtClean="0">
                          <a:solidFill>
                            <a:srgbClr val="FF0000"/>
                          </a:solidFill>
                          <a:effectLst>
                            <a:outerShdw blurRad="38100" dist="38100" dir="2700000" algn="tl">
                              <a:srgbClr val="000000">
                                <a:alpha val="43137"/>
                              </a:srgbClr>
                            </a:outerShdw>
                          </a:effectLst>
                          <a:latin typeface="+mj-ea"/>
                          <a:ea typeface="+mj-ea"/>
                        </a:rPr>
                        <a:t>時</a:t>
                      </a:r>
                      <a:r>
                        <a:rPr lang="en-US" sz="2000" kern="100" dirty="0">
                          <a:solidFill>
                            <a:srgbClr val="FF0000"/>
                          </a:solidFill>
                          <a:effectLst>
                            <a:outerShdw blurRad="38100" dist="38100" dir="2700000" algn="tl">
                              <a:srgbClr val="000000">
                                <a:alpha val="43137"/>
                              </a:srgbClr>
                            </a:outerShdw>
                          </a:effectLst>
                          <a:latin typeface="+mj-ea"/>
                          <a:ea typeface="+mj-ea"/>
                        </a:rPr>
                        <a:t>)</a:t>
                      </a:r>
                      <a:endParaRPr lang="zh-TW" sz="2000" kern="100" dirty="0">
                        <a:solidFill>
                          <a:srgbClr val="FF0000"/>
                        </a:solidFill>
                        <a:effectLst>
                          <a:outerShdw blurRad="38100" dist="38100" dir="2700000" algn="tl">
                            <a:srgbClr val="000000">
                              <a:alpha val="43137"/>
                            </a:srgbClr>
                          </a:outerShdw>
                        </a:effectLst>
                        <a:latin typeface="+mj-ea"/>
                        <a:ea typeface="+mj-ea"/>
                      </a:endParaRPr>
                    </a:p>
                  </a:txBody>
                  <a:tcPr marL="68580" marR="68580" marT="0" marB="0"/>
                </a:tc>
              </a:tr>
              <a:tr h="1041707">
                <a:tc vMerge="1">
                  <a:txBody>
                    <a:bodyPr/>
                    <a:lstStyle/>
                    <a:p>
                      <a:endParaRPr lang="zh-TW" altLang="en-US"/>
                    </a:p>
                  </a:txBody>
                  <a:tcPr/>
                </a:tc>
                <a:tc>
                  <a:txBody>
                    <a:bodyPr/>
                    <a:lstStyle/>
                    <a:p>
                      <a:pPr algn="ctr">
                        <a:spcAft>
                          <a:spcPts val="0"/>
                        </a:spcAft>
                      </a:pPr>
                      <a:r>
                        <a:rPr lang="en-US" sz="2000" kern="100" dirty="0">
                          <a:effectLst/>
                          <a:latin typeface="+mj-ea"/>
                          <a:ea typeface="+mj-ea"/>
                        </a:rPr>
                        <a:t>A1-5</a:t>
                      </a:r>
                      <a:endParaRPr lang="zh-TW" sz="2000" kern="100" dirty="0">
                        <a:effectLst/>
                        <a:latin typeface="+mj-ea"/>
                        <a:ea typeface="+mj-ea"/>
                      </a:endParaRPr>
                    </a:p>
                  </a:txBody>
                  <a:tcPr marL="68580" marR="68580" marT="0" marB="0" anchor="ctr"/>
                </a:tc>
                <a:tc>
                  <a:txBody>
                    <a:bodyPr/>
                    <a:lstStyle/>
                    <a:p>
                      <a:pPr algn="ctr">
                        <a:spcBef>
                          <a:spcPts val="600"/>
                        </a:spcBef>
                        <a:spcAft>
                          <a:spcPts val="0"/>
                        </a:spcAft>
                      </a:pPr>
                      <a:endParaRPr lang="en-US" altLang="zh-TW" sz="2000" kern="100" dirty="0" smtClean="0">
                        <a:effectLst/>
                        <a:latin typeface="+mj-ea"/>
                        <a:ea typeface="+mj-ea"/>
                      </a:endParaRPr>
                    </a:p>
                    <a:p>
                      <a:pPr algn="ctr">
                        <a:spcBef>
                          <a:spcPts val="600"/>
                        </a:spcBef>
                        <a:spcAft>
                          <a:spcPts val="0"/>
                        </a:spcAft>
                      </a:pPr>
                      <a:r>
                        <a:rPr lang="zh-TW" sz="2000" kern="100" dirty="0" smtClean="0">
                          <a:effectLst/>
                          <a:latin typeface="+mj-ea"/>
                          <a:ea typeface="+mj-ea"/>
                        </a:rPr>
                        <a:t>經濟</a:t>
                      </a:r>
                      <a:r>
                        <a:rPr lang="zh-TW" sz="2000" kern="100" dirty="0">
                          <a:effectLst/>
                          <a:latin typeface="+mj-ea"/>
                          <a:ea typeface="+mj-ea"/>
                        </a:rPr>
                        <a:t>數據指標與判</a:t>
                      </a:r>
                      <a:r>
                        <a:rPr lang="zh-TW" sz="2000" kern="100" dirty="0" smtClean="0">
                          <a:effectLst/>
                          <a:latin typeface="+mj-ea"/>
                          <a:ea typeface="+mj-ea"/>
                        </a:rPr>
                        <a:t>讀</a:t>
                      </a:r>
                      <a:endParaRPr lang="en-US" altLang="zh-TW" sz="2000" kern="100" dirty="0" smtClean="0">
                        <a:effectLst/>
                        <a:latin typeface="+mj-ea"/>
                        <a:ea typeface="+mj-ea"/>
                      </a:endParaRPr>
                    </a:p>
                    <a:p>
                      <a:pPr algn="ctr">
                        <a:spcAft>
                          <a:spcPts val="0"/>
                        </a:spcAft>
                      </a:pPr>
                      <a:r>
                        <a:rPr lang="en-US" sz="2000" kern="100" dirty="0" smtClean="0">
                          <a:effectLst/>
                          <a:latin typeface="+mj-ea"/>
                          <a:ea typeface="+mj-ea"/>
                        </a:rPr>
                        <a:t>(</a:t>
                      </a:r>
                      <a:r>
                        <a:rPr lang="zh-TW" sz="2000" kern="100" dirty="0">
                          <a:effectLst/>
                          <a:latin typeface="+mj-ea"/>
                          <a:ea typeface="+mj-ea"/>
                        </a:rPr>
                        <a:t>含匯率、利率及稅率</a:t>
                      </a:r>
                      <a:r>
                        <a:rPr lang="en-US" sz="2000" kern="100" dirty="0">
                          <a:effectLst/>
                          <a:latin typeface="+mj-ea"/>
                          <a:ea typeface="+mj-ea"/>
                        </a:rPr>
                        <a:t>)(6</a:t>
                      </a:r>
                      <a:r>
                        <a:rPr lang="zh-TW" sz="2000" kern="100" dirty="0">
                          <a:effectLst/>
                          <a:latin typeface="+mj-ea"/>
                          <a:ea typeface="+mj-ea"/>
                        </a:rPr>
                        <a:t>小時</a:t>
                      </a:r>
                      <a:r>
                        <a:rPr lang="en-US" sz="2000" kern="100" dirty="0">
                          <a:effectLst/>
                          <a:latin typeface="+mj-ea"/>
                          <a:ea typeface="+mj-ea"/>
                        </a:rPr>
                        <a:t>)</a:t>
                      </a:r>
                      <a:endParaRPr lang="zh-TW" sz="2000" kern="100" dirty="0">
                        <a:effectLst/>
                        <a:latin typeface="+mj-ea"/>
                        <a:ea typeface="+mj-ea"/>
                      </a:endParaRPr>
                    </a:p>
                  </a:txBody>
                  <a:tcPr marL="68580" marR="68580" marT="0" marB="0"/>
                </a:tc>
              </a:tr>
            </a:tbl>
          </a:graphicData>
        </a:graphic>
      </p:graphicFrame>
    </p:spTree>
    <p:custDataLst>
      <p:tags r:id="rId1"/>
    </p:custDataLst>
  </p:cSld>
  <p:clrMapOvr>
    <a:masterClrMapping/>
  </p:clrMapOvr>
  <p:transition spd="slow">
    <p:blinds/>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99FC121B-0508-4E76-BCE2-B5AC334E6CEA}" type="slidenum">
              <a:rPr lang="en-US" altLang="zh-TW"/>
              <a:pPr>
                <a:defRPr/>
              </a:pPr>
              <a:t>15</a:t>
            </a:fld>
            <a:endParaRPr/>
          </a:p>
        </p:txBody>
      </p:sp>
      <p:graphicFrame>
        <p:nvGraphicFramePr>
          <p:cNvPr id="6" name="表格 5"/>
          <p:cNvGraphicFramePr>
            <a:graphicFrameLocks noGrp="1"/>
          </p:cNvGraphicFramePr>
          <p:nvPr>
            <p:extLst>
              <p:ext uri="{D42A27DB-BD31-4B8C-83A1-F6EECF244321}">
                <p14:modId xmlns:p14="http://schemas.microsoft.com/office/powerpoint/2010/main" xmlns="" val="3450850741"/>
              </p:ext>
            </p:extLst>
          </p:nvPr>
        </p:nvGraphicFramePr>
        <p:xfrm>
          <a:off x="318835" y="2060577"/>
          <a:ext cx="8645653" cy="2854018"/>
        </p:xfrm>
        <a:graphic>
          <a:graphicData uri="http://schemas.openxmlformats.org/drawingml/2006/table">
            <a:tbl>
              <a:tblPr firstRow="1" firstCol="1" bandRow="1" bandCol="1">
                <a:tableStyleId>{F5AB1C69-6EDB-4FF4-983F-18BD219EF322}</a:tableStyleId>
              </a:tblPr>
              <a:tblGrid>
                <a:gridCol w="2437540"/>
                <a:gridCol w="778294"/>
                <a:gridCol w="5429819"/>
              </a:tblGrid>
              <a:tr h="861768">
                <a:tc>
                  <a:txBody>
                    <a:bodyPr/>
                    <a:lstStyle/>
                    <a:p>
                      <a:pPr algn="ctr">
                        <a:spcAft>
                          <a:spcPts val="0"/>
                        </a:spcAft>
                      </a:pPr>
                      <a:r>
                        <a:rPr lang="zh-TW" sz="2000" kern="100" dirty="0">
                          <a:effectLst/>
                          <a:latin typeface="微軟正黑體" panose="020B0604030504040204" pitchFamily="34" charset="-120"/>
                          <a:ea typeface="微軟正黑體" panose="020B0604030504040204" pitchFamily="34" charset="-120"/>
                        </a:rPr>
                        <a:t>科目</a:t>
                      </a:r>
                    </a:p>
                  </a:txBody>
                  <a:tcPr marL="68580" marR="68580" marT="0" marB="0" anchor="ctr"/>
                </a:tc>
                <a:tc>
                  <a:txBody>
                    <a:bodyPr/>
                    <a:lstStyle/>
                    <a:p>
                      <a:pPr algn="ctr">
                        <a:spcAft>
                          <a:spcPts val="0"/>
                        </a:spcAft>
                      </a:pPr>
                      <a:r>
                        <a:rPr lang="zh-TW" sz="2000" kern="100" dirty="0">
                          <a:effectLst/>
                          <a:latin typeface="微軟正黑體" panose="020B0604030504040204" pitchFamily="34" charset="-120"/>
                          <a:ea typeface="微軟正黑體" panose="020B0604030504040204" pitchFamily="34" charset="-120"/>
                        </a:rPr>
                        <a:t>編號</a:t>
                      </a:r>
                    </a:p>
                  </a:txBody>
                  <a:tcPr marL="68580" marR="68580" marT="0" marB="0" anchor="ctr"/>
                </a:tc>
                <a:tc>
                  <a:txBody>
                    <a:bodyPr/>
                    <a:lstStyle/>
                    <a:p>
                      <a:pPr algn="ctr">
                        <a:spcAft>
                          <a:spcPts val="0"/>
                        </a:spcAft>
                      </a:pPr>
                      <a:r>
                        <a:rPr lang="zh-TW" sz="2000" kern="100" dirty="0" smtClean="0">
                          <a:effectLst/>
                          <a:latin typeface="微軟正黑體" panose="020B0604030504040204" pitchFamily="34" charset="-120"/>
                          <a:ea typeface="微軟正黑體" panose="020B0604030504040204" pitchFamily="34" charset="-120"/>
                        </a:rPr>
                        <a:t>課程</a:t>
                      </a:r>
                      <a:endParaRPr 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r>
              <a:tr h="641050">
                <a:tc rowSpan="3">
                  <a:txBody>
                    <a:bodyPr/>
                    <a:lstStyle/>
                    <a:p>
                      <a:pPr algn="ctr">
                        <a:spcAft>
                          <a:spcPts val="0"/>
                        </a:spcAft>
                      </a:pPr>
                      <a:r>
                        <a:rPr lang="zh-TW" altLang="en-US" sz="2000" kern="100" dirty="0" smtClean="0">
                          <a:effectLst/>
                          <a:latin typeface="微軟正黑體" panose="020B0604030504040204" pitchFamily="34" charset="-120"/>
                          <a:ea typeface="微軟正黑體" panose="020B0604030504040204" pitchFamily="34" charset="-120"/>
                        </a:rPr>
                        <a:t>證券專業科目</a:t>
                      </a:r>
                    </a:p>
                    <a:p>
                      <a:pPr algn="ctr">
                        <a:spcAft>
                          <a:spcPts val="0"/>
                        </a:spcAft>
                      </a:pPr>
                      <a:r>
                        <a:rPr lang="en-US" altLang="zh-TW" sz="2000" kern="100" dirty="0" smtClean="0">
                          <a:effectLst/>
                          <a:latin typeface="微軟正黑體" panose="020B0604030504040204" pitchFamily="34" charset="-120"/>
                          <a:ea typeface="微軟正黑體" panose="020B0604030504040204" pitchFamily="34" charset="-120"/>
                        </a:rPr>
                        <a:t>(48</a:t>
                      </a:r>
                      <a:r>
                        <a:rPr lang="zh-TW" altLang="en-US" sz="2000" kern="100" dirty="0" smtClean="0">
                          <a:effectLst/>
                          <a:latin typeface="微軟正黑體" panose="020B0604030504040204" pitchFamily="34" charset="-120"/>
                          <a:ea typeface="微軟正黑體" panose="020B0604030504040204" pitchFamily="34" charset="-120"/>
                        </a:rPr>
                        <a:t>小時</a:t>
                      </a:r>
                      <a:r>
                        <a:rPr lang="en-US" altLang="zh-TW" sz="2000" kern="100" dirty="0" smtClean="0">
                          <a:effectLst/>
                          <a:latin typeface="微軟正黑體" panose="020B0604030504040204" pitchFamily="34" charset="-120"/>
                          <a:ea typeface="微軟正黑體" panose="020B0604030504040204" pitchFamily="34" charset="-120"/>
                        </a:rPr>
                        <a:t>)</a:t>
                      </a:r>
                      <a:endParaRPr lang="en-US" alt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c>
                  <a:txBody>
                    <a:bodyPr/>
                    <a:lstStyle/>
                    <a:p>
                      <a:pPr algn="ctr">
                        <a:spcAft>
                          <a:spcPts val="0"/>
                        </a:spcAft>
                      </a:pPr>
                      <a:r>
                        <a:rPr lang="en-US" sz="2000" kern="100" dirty="0">
                          <a:solidFill>
                            <a:srgbClr val="000000"/>
                          </a:solidFill>
                          <a:effectLst/>
                          <a:latin typeface="微軟正黑體" panose="020B0604030504040204" pitchFamily="34" charset="-120"/>
                          <a:ea typeface="微軟正黑體" panose="020B0604030504040204" pitchFamily="34" charset="-120"/>
                        </a:rPr>
                        <a:t>B1-1</a:t>
                      </a:r>
                      <a:endParaRPr 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c>
                  <a:txBody>
                    <a:bodyPr/>
                    <a:lstStyle/>
                    <a:p>
                      <a:pPr algn="ctr">
                        <a:spcAft>
                          <a:spcPts val="0"/>
                        </a:spcAft>
                      </a:pPr>
                      <a:r>
                        <a:rPr lang="zh-TW" sz="2000" kern="100">
                          <a:solidFill>
                            <a:srgbClr val="000000"/>
                          </a:solidFill>
                          <a:effectLst/>
                          <a:latin typeface="微軟正黑體" panose="020B0604030504040204" pitchFamily="34" charset="-120"/>
                          <a:ea typeface="微軟正黑體" panose="020B0604030504040204" pitchFamily="34" charset="-120"/>
                        </a:rPr>
                        <a:t>證券法規概要與解析</a:t>
                      </a:r>
                      <a:r>
                        <a:rPr lang="en-US" sz="2000" kern="100">
                          <a:solidFill>
                            <a:srgbClr val="000000"/>
                          </a:solidFill>
                          <a:effectLst/>
                          <a:latin typeface="微軟正黑體" panose="020B0604030504040204" pitchFamily="34" charset="-120"/>
                          <a:ea typeface="微軟正黑體" panose="020B0604030504040204" pitchFamily="34" charset="-120"/>
                        </a:rPr>
                        <a:t>(12</a:t>
                      </a:r>
                      <a:r>
                        <a:rPr lang="zh-TW" sz="2000" kern="100">
                          <a:solidFill>
                            <a:srgbClr val="000000"/>
                          </a:solidFill>
                          <a:effectLst/>
                          <a:latin typeface="微軟正黑體" panose="020B0604030504040204" pitchFamily="34" charset="-120"/>
                          <a:ea typeface="微軟正黑體" panose="020B0604030504040204" pitchFamily="34" charset="-120"/>
                        </a:rPr>
                        <a:t>小時</a:t>
                      </a:r>
                      <a:r>
                        <a:rPr lang="en-US" sz="2000" kern="100">
                          <a:solidFill>
                            <a:srgbClr val="000000"/>
                          </a:solidFill>
                          <a:effectLst/>
                          <a:latin typeface="微軟正黑體" panose="020B0604030504040204" pitchFamily="34" charset="-120"/>
                          <a:ea typeface="微軟正黑體" panose="020B0604030504040204" pitchFamily="34" charset="-120"/>
                        </a:rPr>
                        <a:t>)</a:t>
                      </a:r>
                      <a:endParaRPr lang="zh-TW" sz="2000" kern="100">
                        <a:effectLst/>
                        <a:latin typeface="微軟正黑體" panose="020B0604030504040204" pitchFamily="34" charset="-120"/>
                        <a:ea typeface="微軟正黑體" panose="020B0604030504040204" pitchFamily="34" charset="-120"/>
                      </a:endParaRPr>
                    </a:p>
                  </a:txBody>
                  <a:tcPr marL="68580" marR="68580" marT="0" marB="0" anchor="ctr"/>
                </a:tc>
              </a:tr>
              <a:tr h="710150">
                <a:tc vMerge="1">
                  <a:txBody>
                    <a:bodyPr/>
                    <a:lstStyle/>
                    <a:p>
                      <a:endParaRPr lang="zh-TW" altLang="en-US"/>
                    </a:p>
                  </a:txBody>
                  <a:tcPr/>
                </a:tc>
                <a:tc>
                  <a:txBody>
                    <a:bodyPr/>
                    <a:lstStyle/>
                    <a:p>
                      <a:pPr algn="ctr">
                        <a:spcAft>
                          <a:spcPts val="0"/>
                        </a:spcAft>
                      </a:pPr>
                      <a:r>
                        <a:rPr lang="en-US" sz="2000" kern="100" dirty="0">
                          <a:solidFill>
                            <a:srgbClr val="000000"/>
                          </a:solidFill>
                          <a:effectLst/>
                          <a:latin typeface="微軟正黑體" panose="020B0604030504040204" pitchFamily="34" charset="-120"/>
                          <a:ea typeface="微軟正黑體" panose="020B0604030504040204" pitchFamily="34" charset="-120"/>
                        </a:rPr>
                        <a:t>B1-2</a:t>
                      </a:r>
                      <a:endParaRPr 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c>
                  <a:txBody>
                    <a:bodyPr/>
                    <a:lstStyle/>
                    <a:p>
                      <a:pPr algn="ctr">
                        <a:lnSpc>
                          <a:spcPts val="1700"/>
                        </a:lnSpc>
                        <a:spcBef>
                          <a:spcPts val="200"/>
                        </a:spcBef>
                        <a:spcAft>
                          <a:spcPts val="0"/>
                        </a:spcAft>
                      </a:pPr>
                      <a:r>
                        <a:rPr lang="zh-TW" sz="2000" kern="100" dirty="0">
                          <a:solidFill>
                            <a:srgbClr val="000000"/>
                          </a:solidFill>
                          <a:effectLst/>
                          <a:latin typeface="微軟正黑體" panose="020B0604030504040204" pitchFamily="34" charset="-120"/>
                          <a:ea typeface="微軟正黑體" panose="020B0604030504040204" pitchFamily="34" charset="-120"/>
                        </a:rPr>
                        <a:t>證券交易理論與實務</a:t>
                      </a:r>
                      <a:r>
                        <a:rPr lang="en-US" sz="2000" kern="100" dirty="0">
                          <a:solidFill>
                            <a:srgbClr val="000000"/>
                          </a:solidFill>
                          <a:effectLst/>
                          <a:latin typeface="微軟正黑體" panose="020B0604030504040204" pitchFamily="34" charset="-120"/>
                          <a:ea typeface="微軟正黑體" panose="020B0604030504040204" pitchFamily="34" charset="-120"/>
                        </a:rPr>
                        <a:t>(12</a:t>
                      </a:r>
                      <a:r>
                        <a:rPr lang="zh-TW" sz="2000" kern="100" dirty="0">
                          <a:solidFill>
                            <a:srgbClr val="000000"/>
                          </a:solidFill>
                          <a:effectLst/>
                          <a:latin typeface="微軟正黑體" panose="020B0604030504040204" pitchFamily="34" charset="-120"/>
                          <a:ea typeface="微軟正黑體" panose="020B0604030504040204" pitchFamily="34" charset="-120"/>
                        </a:rPr>
                        <a:t>小時</a:t>
                      </a:r>
                      <a:r>
                        <a:rPr lang="en-US" sz="2000" kern="100" dirty="0">
                          <a:solidFill>
                            <a:srgbClr val="000000"/>
                          </a:solidFill>
                          <a:effectLst/>
                          <a:latin typeface="微軟正黑體" panose="020B0604030504040204" pitchFamily="34" charset="-120"/>
                          <a:ea typeface="微軟正黑體" panose="020B0604030504040204" pitchFamily="34" charset="-120"/>
                        </a:rPr>
                        <a:t>)</a:t>
                      </a:r>
                      <a:endParaRPr 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r>
              <a:tr h="641050">
                <a:tc vMerge="1">
                  <a:txBody>
                    <a:bodyPr/>
                    <a:lstStyle/>
                    <a:p>
                      <a:endParaRPr lang="zh-TW" altLang="en-US"/>
                    </a:p>
                  </a:txBody>
                  <a:tcPr/>
                </a:tc>
                <a:tc>
                  <a:txBody>
                    <a:bodyPr/>
                    <a:lstStyle/>
                    <a:p>
                      <a:pPr algn="ctr">
                        <a:spcAft>
                          <a:spcPts val="0"/>
                        </a:spcAft>
                      </a:pPr>
                      <a:r>
                        <a:rPr lang="en-US" sz="2000" kern="100">
                          <a:solidFill>
                            <a:srgbClr val="000000"/>
                          </a:solidFill>
                          <a:effectLst/>
                          <a:latin typeface="微軟正黑體" panose="020B0604030504040204" pitchFamily="34" charset="-120"/>
                          <a:ea typeface="微軟正黑體" panose="020B0604030504040204" pitchFamily="34" charset="-120"/>
                        </a:rPr>
                        <a:t>B1-3</a:t>
                      </a:r>
                      <a:endParaRPr lang="zh-TW" sz="2000" kern="100">
                        <a:effectLst/>
                        <a:latin typeface="微軟正黑體" panose="020B0604030504040204" pitchFamily="34" charset="-120"/>
                        <a:ea typeface="微軟正黑體" panose="020B0604030504040204" pitchFamily="34" charset="-120"/>
                      </a:endParaRPr>
                    </a:p>
                  </a:txBody>
                  <a:tcPr marL="68580" marR="68580" marT="0" marB="0" anchor="ctr"/>
                </a:tc>
                <a:tc>
                  <a:txBody>
                    <a:bodyPr/>
                    <a:lstStyle/>
                    <a:p>
                      <a:pPr algn="ctr">
                        <a:spcAft>
                          <a:spcPts val="0"/>
                        </a:spcAft>
                      </a:pPr>
                      <a:r>
                        <a:rPr lang="zh-TW" sz="2000" kern="100" dirty="0">
                          <a:solidFill>
                            <a:srgbClr val="000000"/>
                          </a:solidFill>
                          <a:effectLst/>
                          <a:latin typeface="微軟正黑體" panose="020B0604030504040204" pitchFamily="34" charset="-120"/>
                          <a:ea typeface="微軟正黑體" panose="020B0604030504040204" pitchFamily="34" charset="-120"/>
                        </a:rPr>
                        <a:t>證券投資與財務分析</a:t>
                      </a:r>
                      <a:r>
                        <a:rPr lang="en-US" sz="2000" kern="100" dirty="0">
                          <a:solidFill>
                            <a:srgbClr val="000000"/>
                          </a:solidFill>
                          <a:effectLst/>
                          <a:latin typeface="微軟正黑體" panose="020B0604030504040204" pitchFamily="34" charset="-120"/>
                          <a:ea typeface="微軟正黑體" panose="020B0604030504040204" pitchFamily="34" charset="-120"/>
                        </a:rPr>
                        <a:t> (24</a:t>
                      </a:r>
                      <a:r>
                        <a:rPr lang="zh-TW" sz="2000" kern="100" dirty="0">
                          <a:solidFill>
                            <a:srgbClr val="000000"/>
                          </a:solidFill>
                          <a:effectLst/>
                          <a:latin typeface="微軟正黑體" panose="020B0604030504040204" pitchFamily="34" charset="-120"/>
                          <a:ea typeface="微軟正黑體" panose="020B0604030504040204" pitchFamily="34" charset="-120"/>
                        </a:rPr>
                        <a:t>小時</a:t>
                      </a:r>
                      <a:r>
                        <a:rPr lang="en-US" sz="2000" kern="100" dirty="0">
                          <a:solidFill>
                            <a:srgbClr val="000000"/>
                          </a:solidFill>
                          <a:effectLst/>
                          <a:latin typeface="微軟正黑體" panose="020B0604030504040204" pitchFamily="34" charset="-120"/>
                          <a:ea typeface="微軟正黑體" panose="020B0604030504040204" pitchFamily="34" charset="-120"/>
                        </a:rPr>
                        <a:t>)</a:t>
                      </a:r>
                      <a:endParaRPr 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r>
            </a:tbl>
          </a:graphicData>
        </a:graphic>
      </p:graphicFrame>
      <p:sp>
        <p:nvSpPr>
          <p:cNvPr id="7" name="Title 1"/>
          <p:cNvSpPr>
            <a:spLocks noGrp="1"/>
          </p:cNvSpPr>
          <p:nvPr>
            <p:ph type="title"/>
            <p:custDataLst>
              <p:tags r:id="rId2"/>
            </p:custDataLst>
          </p:nvPr>
        </p:nvSpPr>
        <p:spPr/>
        <p:txBody>
          <a:bodyPr>
            <a:noAutofit/>
          </a:bodyPr>
          <a:lstStyle/>
          <a:p>
            <a:pPr fontAlgn="auto">
              <a:spcAft>
                <a:spcPts val="0"/>
              </a:spcAft>
              <a:defRPr/>
            </a:pPr>
            <a:r>
              <a:rPr lang="zh-TW" altLang="en-US" sz="3600" b="1" dirty="0" smtClean="0">
                <a:solidFill>
                  <a:srgbClr val="953735"/>
                </a:solidFill>
                <a:effectLst>
                  <a:outerShdw blurRad="38100" dist="38100" dir="2700000" algn="tl">
                    <a:srgbClr val="000000">
                      <a:alpha val="43137"/>
                    </a:srgbClr>
                  </a:outerShdw>
                </a:effectLst>
              </a:rPr>
              <a:t>伍、</a:t>
            </a:r>
            <a:r>
              <a:rPr lang="zh-TW" altLang="en-US" sz="3600" b="1" dirty="0">
                <a:solidFill>
                  <a:srgbClr val="953735"/>
                </a:solidFill>
                <a:effectLst>
                  <a:outerShdw blurRad="38100" dist="38100" dir="2700000" algn="tl">
                    <a:srgbClr val="000000">
                      <a:alpha val="43137"/>
                    </a:srgbClr>
                  </a:outerShdw>
                </a:effectLst>
              </a:rPr>
              <a:t>專</a:t>
            </a:r>
            <a:r>
              <a:rPr lang="zh-TW" altLang="en-US" sz="3600" b="1" dirty="0" smtClean="0">
                <a:solidFill>
                  <a:srgbClr val="953735"/>
                </a:solidFill>
                <a:effectLst>
                  <a:outerShdw blurRad="38100" dist="38100" dir="2700000" algn="tl">
                    <a:srgbClr val="000000">
                      <a:alpha val="43137"/>
                    </a:srgbClr>
                  </a:outerShdw>
                </a:effectLst>
              </a:rPr>
              <a:t>班課程介紹</a:t>
            </a:r>
            <a:r>
              <a:rPr lang="en-US" altLang="zh-TW" sz="3600" b="1" dirty="0" smtClean="0">
                <a:solidFill>
                  <a:srgbClr val="953735"/>
                </a:solidFill>
                <a:effectLst>
                  <a:outerShdw blurRad="38100" dist="38100" dir="2700000" algn="tl">
                    <a:srgbClr val="000000">
                      <a:alpha val="43137"/>
                    </a:srgbClr>
                  </a:outerShdw>
                </a:effectLst>
              </a:rPr>
              <a:t>-</a:t>
            </a:r>
            <a:r>
              <a:rPr lang="zh-TW" altLang="en-US" sz="3600" b="1" dirty="0" smtClean="0">
                <a:solidFill>
                  <a:srgbClr val="953735"/>
                </a:solidFill>
                <a:effectLst>
                  <a:outerShdw blurRad="38100" dist="38100" dir="2700000" algn="tl">
                    <a:srgbClr val="000000">
                      <a:alpha val="43137"/>
                    </a:srgbClr>
                  </a:outerShdw>
                </a:effectLst>
              </a:rPr>
              <a:t>上課時間與課程架構</a:t>
            </a:r>
            <a:endParaRPr altLang="en-US" sz="3600" b="1" dirty="0" smtClean="0">
              <a:solidFill>
                <a:srgbClr val="953735"/>
              </a:solidFill>
              <a:effectLst>
                <a:outerShdw blurRad="38100" dist="38100" dir="2700000" algn="tl">
                  <a:srgbClr val="000000">
                    <a:alpha val="43137"/>
                  </a:srgbClr>
                </a:outerShdw>
              </a:effectLst>
              <a:ea typeface="微軟正黑體"/>
            </a:endParaRPr>
          </a:p>
        </p:txBody>
      </p:sp>
    </p:spTree>
    <p:custDataLst>
      <p:tags r:id="rId1"/>
    </p:custDataLst>
  </p:cSld>
  <p:clrMapOvr>
    <a:masterClrMapping/>
  </p:clrMapOvr>
  <p:transition spd="slow">
    <p:blinds/>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custDataLst>
              <p:tags r:id="rId2"/>
            </p:custDataLst>
          </p:nvPr>
        </p:nvSpPr>
        <p:spPr>
          <a:xfrm>
            <a:off x="457200" y="914400"/>
            <a:ext cx="8147248" cy="914400"/>
          </a:xfrm>
        </p:spPr>
        <p:txBody>
          <a:bodyPr>
            <a:noAutofit/>
          </a:bodyPr>
          <a:lstStyle/>
          <a:p>
            <a:pPr fontAlgn="auto">
              <a:spcAft>
                <a:spcPts val="0"/>
              </a:spcAft>
              <a:defRPr/>
            </a:pPr>
            <a:r>
              <a:rPr lang="zh-TW" altLang="en-US" sz="3600" b="1" dirty="0" smtClean="0">
                <a:solidFill>
                  <a:srgbClr val="953735"/>
                </a:solidFill>
                <a:effectLst>
                  <a:outerShdw blurRad="38100" dist="38100" dir="2700000" algn="tl">
                    <a:srgbClr val="000000">
                      <a:alpha val="43137"/>
                    </a:srgbClr>
                  </a:outerShdw>
                </a:effectLst>
              </a:rPr>
              <a:t>伍、</a:t>
            </a:r>
            <a:r>
              <a:rPr lang="zh-TW" altLang="en-US" sz="3600" b="1" dirty="0">
                <a:solidFill>
                  <a:srgbClr val="953735"/>
                </a:solidFill>
                <a:effectLst>
                  <a:outerShdw blurRad="38100" dist="38100" dir="2700000" algn="tl">
                    <a:srgbClr val="000000">
                      <a:alpha val="43137"/>
                    </a:srgbClr>
                  </a:outerShdw>
                </a:effectLst>
              </a:rPr>
              <a:t>專</a:t>
            </a:r>
            <a:r>
              <a:rPr lang="zh-TW" altLang="en-US" sz="3600" b="1" dirty="0" smtClean="0">
                <a:solidFill>
                  <a:srgbClr val="953735"/>
                </a:solidFill>
                <a:effectLst>
                  <a:outerShdw blurRad="38100" dist="38100" dir="2700000" algn="tl">
                    <a:srgbClr val="000000">
                      <a:alpha val="43137"/>
                    </a:srgbClr>
                  </a:outerShdw>
                </a:effectLst>
              </a:rPr>
              <a:t>班課程介紹</a:t>
            </a:r>
            <a:r>
              <a:rPr lang="en-US" altLang="zh-TW" sz="3600" b="1" dirty="0" smtClean="0">
                <a:solidFill>
                  <a:srgbClr val="953735"/>
                </a:solidFill>
                <a:effectLst>
                  <a:outerShdw blurRad="38100" dist="38100" dir="2700000" algn="tl">
                    <a:srgbClr val="000000">
                      <a:alpha val="43137"/>
                    </a:srgbClr>
                  </a:outerShdw>
                </a:effectLst>
              </a:rPr>
              <a:t>-</a:t>
            </a:r>
            <a:r>
              <a:rPr lang="zh-TW" altLang="en-US" sz="3600" b="1" dirty="0" smtClean="0">
                <a:solidFill>
                  <a:srgbClr val="953735"/>
                </a:solidFill>
                <a:effectLst>
                  <a:outerShdw blurRad="38100" dist="38100" dir="2700000" algn="tl">
                    <a:srgbClr val="000000">
                      <a:alpha val="43137"/>
                    </a:srgbClr>
                  </a:outerShdw>
                </a:effectLst>
              </a:rPr>
              <a:t>上課時間與課程架構</a:t>
            </a:r>
            <a:endParaRPr altLang="en-US" sz="3600" b="1" dirty="0" smtClean="0">
              <a:solidFill>
                <a:srgbClr val="953735"/>
              </a:solidFill>
              <a:effectLst>
                <a:outerShdw blurRad="38100" dist="38100" dir="2700000" algn="tl">
                  <a:srgbClr val="000000">
                    <a:alpha val="43137"/>
                  </a:srgbClr>
                </a:outerShdw>
              </a:effectLst>
              <a:ea typeface="微軟正黑體"/>
            </a:endParaRPr>
          </a:p>
        </p:txBody>
      </p:sp>
      <p:sp>
        <p:nvSpPr>
          <p:cNvPr id="5" name="Slide Number Placeholder 5"/>
          <p:cNvSpPr>
            <a:spLocks noGrp="1"/>
          </p:cNvSpPr>
          <p:nvPr>
            <p:ph type="sldNum" sz="quarter" idx="12"/>
          </p:nvPr>
        </p:nvSpPr>
        <p:spPr/>
        <p:txBody>
          <a:bodyPr/>
          <a:lstStyle/>
          <a:p>
            <a:pPr>
              <a:defRPr/>
            </a:pPr>
            <a:fld id="{4B795F66-DBB7-489B-AEF7-128918CBC4C2}" type="slidenum">
              <a:rPr lang="en-US" altLang="zh-TW"/>
              <a:pPr>
                <a:defRPr/>
              </a:pPr>
              <a:t>16</a:t>
            </a:fld>
            <a:endParaRPr/>
          </a:p>
        </p:txBody>
      </p:sp>
      <p:graphicFrame>
        <p:nvGraphicFramePr>
          <p:cNvPr id="6" name="表格 5"/>
          <p:cNvGraphicFramePr>
            <a:graphicFrameLocks noGrp="1"/>
          </p:cNvGraphicFramePr>
          <p:nvPr>
            <p:extLst>
              <p:ext uri="{D42A27DB-BD31-4B8C-83A1-F6EECF244321}">
                <p14:modId xmlns:p14="http://schemas.microsoft.com/office/powerpoint/2010/main" xmlns="" val="795381302"/>
              </p:ext>
            </p:extLst>
          </p:nvPr>
        </p:nvGraphicFramePr>
        <p:xfrm>
          <a:off x="323528" y="2276872"/>
          <a:ext cx="8645653" cy="3432168"/>
        </p:xfrm>
        <a:graphic>
          <a:graphicData uri="http://schemas.openxmlformats.org/drawingml/2006/table">
            <a:tbl>
              <a:tblPr firstRow="1" firstCol="1" bandRow="1" bandCol="1">
                <a:tableStyleId>{00A15C55-8517-42AA-B614-E9B94910E393}</a:tableStyleId>
              </a:tblPr>
              <a:tblGrid>
                <a:gridCol w="2437540"/>
                <a:gridCol w="778294"/>
                <a:gridCol w="5429819"/>
              </a:tblGrid>
              <a:tr h="861768">
                <a:tc>
                  <a:txBody>
                    <a:bodyPr/>
                    <a:lstStyle/>
                    <a:p>
                      <a:pPr algn="ctr">
                        <a:spcAft>
                          <a:spcPts val="0"/>
                        </a:spcAft>
                      </a:pPr>
                      <a:r>
                        <a:rPr lang="zh-TW" sz="2000" kern="100" dirty="0">
                          <a:effectLst/>
                          <a:latin typeface="微軟正黑體" panose="020B0604030504040204" pitchFamily="34" charset="-120"/>
                          <a:ea typeface="微軟正黑體" panose="020B0604030504040204" pitchFamily="34" charset="-120"/>
                        </a:rPr>
                        <a:t>科目</a:t>
                      </a:r>
                    </a:p>
                  </a:txBody>
                  <a:tcPr marL="68580" marR="68580" marT="0" marB="0" anchor="ctr"/>
                </a:tc>
                <a:tc>
                  <a:txBody>
                    <a:bodyPr/>
                    <a:lstStyle/>
                    <a:p>
                      <a:pPr algn="ctr">
                        <a:spcAft>
                          <a:spcPts val="0"/>
                        </a:spcAft>
                      </a:pPr>
                      <a:r>
                        <a:rPr lang="zh-TW" sz="2000" kern="100" dirty="0">
                          <a:effectLst/>
                          <a:latin typeface="微軟正黑體" panose="020B0604030504040204" pitchFamily="34" charset="-120"/>
                          <a:ea typeface="微軟正黑體" panose="020B0604030504040204" pitchFamily="34" charset="-120"/>
                        </a:rPr>
                        <a:t>編號</a:t>
                      </a:r>
                    </a:p>
                  </a:txBody>
                  <a:tcPr marL="68580" marR="68580" marT="0" marB="0" anchor="ctr"/>
                </a:tc>
                <a:tc>
                  <a:txBody>
                    <a:bodyPr/>
                    <a:lstStyle/>
                    <a:p>
                      <a:pPr algn="ctr">
                        <a:spcAft>
                          <a:spcPts val="0"/>
                        </a:spcAft>
                      </a:pPr>
                      <a:r>
                        <a:rPr lang="zh-TW" sz="2000" kern="100" dirty="0" smtClean="0">
                          <a:effectLst/>
                          <a:latin typeface="微軟正黑體" panose="020B0604030504040204" pitchFamily="34" charset="-120"/>
                          <a:ea typeface="微軟正黑體" panose="020B0604030504040204" pitchFamily="34" charset="-120"/>
                        </a:rPr>
                        <a:t>課程</a:t>
                      </a:r>
                      <a:endParaRPr 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r>
              <a:tr h="641050">
                <a:tc rowSpan="2">
                  <a:txBody>
                    <a:bodyPr/>
                    <a:lstStyle/>
                    <a:p>
                      <a:pPr algn="ctr">
                        <a:spcAft>
                          <a:spcPts val="0"/>
                        </a:spcAft>
                      </a:pPr>
                      <a:r>
                        <a:rPr lang="zh-TW" altLang="en-US" sz="2000" kern="100" smtClean="0">
                          <a:effectLst/>
                          <a:latin typeface="微軟正黑體" panose="020B0604030504040204" pitchFamily="34" charset="-120"/>
                          <a:ea typeface="微軟正黑體" panose="020B0604030504040204" pitchFamily="34" charset="-120"/>
                        </a:rPr>
                        <a:t>期貨專業科目</a:t>
                      </a:r>
                    </a:p>
                    <a:p>
                      <a:pPr algn="ctr">
                        <a:spcAft>
                          <a:spcPts val="0"/>
                        </a:spcAft>
                      </a:pPr>
                      <a:r>
                        <a:rPr lang="en-US" altLang="zh-TW" sz="2000" kern="100" smtClean="0">
                          <a:effectLst/>
                          <a:latin typeface="微軟正黑體" panose="020B0604030504040204" pitchFamily="34" charset="-120"/>
                          <a:ea typeface="微軟正黑體" panose="020B0604030504040204" pitchFamily="34" charset="-120"/>
                        </a:rPr>
                        <a:t>(24</a:t>
                      </a:r>
                      <a:r>
                        <a:rPr lang="zh-TW" altLang="en-US" sz="2000" kern="100" smtClean="0">
                          <a:effectLst/>
                          <a:latin typeface="微軟正黑體" panose="020B0604030504040204" pitchFamily="34" charset="-120"/>
                          <a:ea typeface="微軟正黑體" panose="020B0604030504040204" pitchFamily="34" charset="-120"/>
                        </a:rPr>
                        <a:t>小時</a:t>
                      </a:r>
                      <a:r>
                        <a:rPr lang="en-US" altLang="zh-TW" sz="2000" kern="100" smtClean="0">
                          <a:effectLst/>
                          <a:latin typeface="微軟正黑體" panose="020B0604030504040204" pitchFamily="34" charset="-120"/>
                          <a:ea typeface="微軟正黑體" panose="020B0604030504040204" pitchFamily="34" charset="-120"/>
                        </a:rPr>
                        <a:t>)</a:t>
                      </a:r>
                      <a:endParaRPr lang="en-US" alt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c>
                  <a:txBody>
                    <a:bodyPr/>
                    <a:lstStyle/>
                    <a:p>
                      <a:pPr algn="ctr">
                        <a:spcAft>
                          <a:spcPts val="0"/>
                        </a:spcAft>
                      </a:pPr>
                      <a:r>
                        <a:rPr lang="en-US" sz="2000" kern="100" dirty="0">
                          <a:solidFill>
                            <a:srgbClr val="000000"/>
                          </a:solidFill>
                          <a:effectLst/>
                          <a:latin typeface="微軟正黑體" panose="020B0604030504040204" pitchFamily="34" charset="-120"/>
                          <a:ea typeface="微軟正黑體" panose="020B0604030504040204" pitchFamily="34" charset="-120"/>
                        </a:rPr>
                        <a:t>B2-1</a:t>
                      </a:r>
                      <a:endParaRPr 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c>
                  <a:txBody>
                    <a:bodyPr/>
                    <a:lstStyle/>
                    <a:p>
                      <a:pPr algn="ctr">
                        <a:spcAft>
                          <a:spcPts val="0"/>
                        </a:spcAft>
                      </a:pPr>
                      <a:r>
                        <a:rPr lang="zh-TW" sz="2000" kern="100" dirty="0">
                          <a:solidFill>
                            <a:srgbClr val="000000"/>
                          </a:solidFill>
                          <a:effectLst/>
                          <a:latin typeface="微軟正黑體" panose="020B0604030504040204" pitchFamily="34" charset="-120"/>
                          <a:ea typeface="微軟正黑體" panose="020B0604030504040204" pitchFamily="34" charset="-120"/>
                        </a:rPr>
                        <a:t>期貨交易法規及題庫重點整理</a:t>
                      </a:r>
                      <a:r>
                        <a:rPr lang="en-US" sz="2000" kern="100" dirty="0">
                          <a:solidFill>
                            <a:srgbClr val="000000"/>
                          </a:solidFill>
                          <a:effectLst/>
                          <a:latin typeface="微軟正黑體" panose="020B0604030504040204" pitchFamily="34" charset="-120"/>
                          <a:ea typeface="微軟正黑體" panose="020B0604030504040204" pitchFamily="34" charset="-120"/>
                        </a:rPr>
                        <a:t>(12</a:t>
                      </a:r>
                      <a:r>
                        <a:rPr lang="zh-TW" sz="2000" kern="100" dirty="0">
                          <a:solidFill>
                            <a:srgbClr val="000000"/>
                          </a:solidFill>
                          <a:effectLst/>
                          <a:latin typeface="微軟正黑體" panose="020B0604030504040204" pitchFamily="34" charset="-120"/>
                          <a:ea typeface="微軟正黑體" panose="020B0604030504040204" pitchFamily="34" charset="-120"/>
                        </a:rPr>
                        <a:t>小時</a:t>
                      </a:r>
                      <a:r>
                        <a:rPr lang="en-US" sz="2000" kern="100" dirty="0">
                          <a:solidFill>
                            <a:srgbClr val="000000"/>
                          </a:solidFill>
                          <a:effectLst/>
                          <a:latin typeface="微軟正黑體" panose="020B0604030504040204" pitchFamily="34" charset="-120"/>
                          <a:ea typeface="微軟正黑體" panose="020B0604030504040204" pitchFamily="34" charset="-120"/>
                        </a:rPr>
                        <a:t>)</a:t>
                      </a:r>
                      <a:endParaRPr 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r>
              <a:tr h="710150">
                <a:tc vMerge="1">
                  <a:txBody>
                    <a:bodyPr/>
                    <a:lstStyle/>
                    <a:p>
                      <a:endParaRPr lang="zh-TW" altLang="en-US" dirty="0"/>
                    </a:p>
                  </a:txBody>
                  <a:tcPr/>
                </a:tc>
                <a:tc>
                  <a:txBody>
                    <a:bodyPr/>
                    <a:lstStyle/>
                    <a:p>
                      <a:pPr algn="ctr">
                        <a:spcAft>
                          <a:spcPts val="0"/>
                        </a:spcAft>
                      </a:pPr>
                      <a:r>
                        <a:rPr lang="en-US" sz="2000" kern="100" dirty="0">
                          <a:solidFill>
                            <a:srgbClr val="000000"/>
                          </a:solidFill>
                          <a:effectLst/>
                          <a:latin typeface="微軟正黑體" panose="020B0604030504040204" pitchFamily="34" charset="-120"/>
                          <a:ea typeface="微軟正黑體" panose="020B0604030504040204" pitchFamily="34" charset="-120"/>
                        </a:rPr>
                        <a:t>B2-2</a:t>
                      </a:r>
                      <a:endParaRPr 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c>
                  <a:txBody>
                    <a:bodyPr/>
                    <a:lstStyle/>
                    <a:p>
                      <a:pPr algn="ctr">
                        <a:spcAft>
                          <a:spcPts val="0"/>
                        </a:spcAft>
                      </a:pPr>
                      <a:r>
                        <a:rPr lang="zh-TW" sz="2000" kern="100" dirty="0">
                          <a:solidFill>
                            <a:srgbClr val="000000"/>
                          </a:solidFill>
                          <a:effectLst/>
                          <a:latin typeface="微軟正黑體" panose="020B0604030504040204" pitchFamily="34" charset="-120"/>
                          <a:ea typeface="微軟正黑體" panose="020B0604030504040204" pitchFamily="34" charset="-120"/>
                        </a:rPr>
                        <a:t>期貨交易理論與實務及題庫重點整理</a:t>
                      </a:r>
                      <a:r>
                        <a:rPr lang="en-US" sz="2000" kern="100" dirty="0">
                          <a:solidFill>
                            <a:srgbClr val="000000"/>
                          </a:solidFill>
                          <a:effectLst/>
                          <a:latin typeface="微軟正黑體" panose="020B0604030504040204" pitchFamily="34" charset="-120"/>
                          <a:ea typeface="微軟正黑體" panose="020B0604030504040204" pitchFamily="34" charset="-120"/>
                        </a:rPr>
                        <a:t>(12</a:t>
                      </a:r>
                      <a:r>
                        <a:rPr lang="zh-TW" sz="2000" kern="100" dirty="0">
                          <a:solidFill>
                            <a:srgbClr val="000000"/>
                          </a:solidFill>
                          <a:effectLst/>
                          <a:latin typeface="微軟正黑體" panose="020B0604030504040204" pitchFamily="34" charset="-120"/>
                          <a:ea typeface="微軟正黑體" panose="020B0604030504040204" pitchFamily="34" charset="-120"/>
                        </a:rPr>
                        <a:t>小時</a:t>
                      </a:r>
                      <a:r>
                        <a:rPr lang="en-US" sz="2000" kern="100" dirty="0">
                          <a:solidFill>
                            <a:srgbClr val="000000"/>
                          </a:solidFill>
                          <a:effectLst/>
                          <a:latin typeface="微軟正黑體" panose="020B0604030504040204" pitchFamily="34" charset="-120"/>
                          <a:ea typeface="微軟正黑體" panose="020B0604030504040204" pitchFamily="34" charset="-120"/>
                        </a:rPr>
                        <a:t>)</a:t>
                      </a:r>
                      <a:endParaRPr 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r>
              <a:tr h="955384">
                <a:tc>
                  <a:txBody>
                    <a:bodyPr/>
                    <a:lstStyle/>
                    <a:p>
                      <a:pPr algn="ctr">
                        <a:spcAft>
                          <a:spcPts val="0"/>
                        </a:spcAft>
                      </a:pPr>
                      <a:endParaRPr lang="en-US" altLang="zh-TW" sz="2000" kern="100" dirty="0" smtClean="0">
                        <a:effectLst/>
                        <a:latin typeface="微軟正黑體" panose="020B0604030504040204" pitchFamily="34" charset="-120"/>
                        <a:ea typeface="微軟正黑體" panose="020B0604030504040204" pitchFamily="34" charset="-120"/>
                      </a:endParaRPr>
                    </a:p>
                    <a:p>
                      <a:pPr algn="ctr">
                        <a:spcAft>
                          <a:spcPts val="0"/>
                        </a:spcAft>
                      </a:pPr>
                      <a:r>
                        <a:rPr lang="zh-TW" altLang="en-US" sz="2000" kern="100" dirty="0" smtClean="0">
                          <a:effectLst/>
                          <a:latin typeface="微軟正黑體" panose="020B0604030504040204" pitchFamily="34" charset="-120"/>
                          <a:ea typeface="微軟正黑體" panose="020B0604030504040204" pitchFamily="34" charset="-120"/>
                        </a:rPr>
                        <a:t>投信顧專業科目</a:t>
                      </a:r>
                    </a:p>
                    <a:p>
                      <a:pPr algn="ctr">
                        <a:spcAft>
                          <a:spcPts val="0"/>
                        </a:spcAft>
                      </a:pPr>
                      <a:r>
                        <a:rPr lang="en-US" altLang="zh-TW" sz="2000" kern="100" dirty="0" smtClean="0">
                          <a:effectLst/>
                          <a:latin typeface="微軟正黑體" panose="020B0604030504040204" pitchFamily="34" charset="-120"/>
                          <a:ea typeface="微軟正黑體" panose="020B0604030504040204" pitchFamily="34" charset="-120"/>
                        </a:rPr>
                        <a:t>(12</a:t>
                      </a:r>
                      <a:r>
                        <a:rPr lang="zh-TW" altLang="en-US" sz="2000" kern="100" dirty="0" smtClean="0">
                          <a:effectLst/>
                          <a:latin typeface="微軟正黑體" panose="020B0604030504040204" pitchFamily="34" charset="-120"/>
                          <a:ea typeface="微軟正黑體" panose="020B0604030504040204" pitchFamily="34" charset="-120"/>
                        </a:rPr>
                        <a:t>小時</a:t>
                      </a:r>
                      <a:r>
                        <a:rPr lang="en-US" altLang="zh-TW" sz="2000" kern="100" dirty="0" smtClean="0">
                          <a:effectLst/>
                          <a:latin typeface="微軟正黑體" panose="020B0604030504040204" pitchFamily="34" charset="-120"/>
                          <a:ea typeface="微軟正黑體" panose="020B0604030504040204" pitchFamily="34" charset="-120"/>
                        </a:rPr>
                        <a:t>)</a:t>
                      </a:r>
                    </a:p>
                    <a:p>
                      <a:pPr algn="ctr">
                        <a:spcAft>
                          <a:spcPts val="0"/>
                        </a:spcAft>
                      </a:pPr>
                      <a:endParaRPr lang="en-US" alt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c>
                  <a:txBody>
                    <a:bodyPr/>
                    <a:lstStyle/>
                    <a:p>
                      <a:pPr marL="0" algn="ctr" rtl="0" eaLnBrk="1" latinLnBrk="0" hangingPunct="1">
                        <a:spcAft>
                          <a:spcPts val="0"/>
                        </a:spcAft>
                      </a:pPr>
                      <a:r>
                        <a:rPr kumimoji="0" lang="en-US" sz="2000" kern="100" dirty="0">
                          <a:solidFill>
                            <a:srgbClr val="000000"/>
                          </a:solidFill>
                          <a:effectLst/>
                          <a:latin typeface="微軟正黑體" panose="020B0604030504040204" pitchFamily="34" charset="-120"/>
                          <a:ea typeface="微軟正黑體" panose="020B0604030504040204" pitchFamily="34" charset="-120"/>
                          <a:cs typeface="+mn-cs"/>
                        </a:rPr>
                        <a:t>B3-1</a:t>
                      </a:r>
                      <a:endParaRPr kumimoji="0" lang="zh-TW" sz="2000" kern="100" dirty="0">
                        <a:solidFill>
                          <a:srgbClr val="000000"/>
                        </a:solidFill>
                        <a:effectLst/>
                        <a:latin typeface="微軟正黑體" panose="020B0604030504040204" pitchFamily="34" charset="-120"/>
                        <a:ea typeface="微軟正黑體" panose="020B0604030504040204" pitchFamily="34" charset="-120"/>
                        <a:cs typeface="+mn-cs"/>
                      </a:endParaRPr>
                    </a:p>
                  </a:txBody>
                  <a:tcPr marL="68580" marR="68580" marT="0" marB="0" anchor="ctr"/>
                </a:tc>
                <a:tc>
                  <a:txBody>
                    <a:bodyPr/>
                    <a:lstStyle/>
                    <a:p>
                      <a:pPr marL="0" algn="ctr" rtl="0" eaLnBrk="1" latinLnBrk="0" hangingPunct="1">
                        <a:spcAft>
                          <a:spcPts val="0"/>
                        </a:spcAft>
                      </a:pPr>
                      <a:r>
                        <a:rPr kumimoji="0" lang="zh-TW" sz="2000" kern="100" dirty="0">
                          <a:solidFill>
                            <a:srgbClr val="000000"/>
                          </a:solidFill>
                          <a:effectLst/>
                          <a:latin typeface="微軟正黑體" panose="020B0604030504040204" pitchFamily="34" charset="-120"/>
                          <a:ea typeface="微軟正黑體" panose="020B0604030504040204" pitchFamily="34" charset="-120"/>
                          <a:cs typeface="+mn-cs"/>
                        </a:rPr>
                        <a:t>投信投顧法規概要與解析</a:t>
                      </a:r>
                      <a:r>
                        <a:rPr kumimoji="0" lang="en-US" sz="2000" kern="100" dirty="0">
                          <a:solidFill>
                            <a:srgbClr val="000000"/>
                          </a:solidFill>
                          <a:effectLst/>
                          <a:latin typeface="微軟正黑體" panose="020B0604030504040204" pitchFamily="34" charset="-120"/>
                          <a:ea typeface="微軟正黑體" panose="020B0604030504040204" pitchFamily="34" charset="-120"/>
                          <a:cs typeface="+mn-cs"/>
                        </a:rPr>
                        <a:t>(12</a:t>
                      </a:r>
                      <a:r>
                        <a:rPr kumimoji="0" lang="zh-TW" sz="2000" kern="100" dirty="0">
                          <a:solidFill>
                            <a:srgbClr val="000000"/>
                          </a:solidFill>
                          <a:effectLst/>
                          <a:latin typeface="微軟正黑體" panose="020B0604030504040204" pitchFamily="34" charset="-120"/>
                          <a:ea typeface="微軟正黑體" panose="020B0604030504040204" pitchFamily="34" charset="-120"/>
                          <a:cs typeface="+mn-cs"/>
                        </a:rPr>
                        <a:t>小時</a:t>
                      </a:r>
                      <a:r>
                        <a:rPr kumimoji="0" lang="en-US" sz="2000" kern="100" dirty="0">
                          <a:solidFill>
                            <a:srgbClr val="000000"/>
                          </a:solidFill>
                          <a:effectLst/>
                          <a:latin typeface="微軟正黑體" panose="020B0604030504040204" pitchFamily="34" charset="-120"/>
                          <a:ea typeface="微軟正黑體" panose="020B0604030504040204" pitchFamily="34" charset="-120"/>
                          <a:cs typeface="+mn-cs"/>
                        </a:rPr>
                        <a:t>)</a:t>
                      </a:r>
                      <a:endParaRPr kumimoji="0" lang="zh-TW" sz="2000" kern="100" dirty="0">
                        <a:solidFill>
                          <a:srgbClr val="000000"/>
                        </a:solidFill>
                        <a:effectLst/>
                        <a:latin typeface="微軟正黑體" panose="020B0604030504040204" pitchFamily="34" charset="-120"/>
                        <a:ea typeface="微軟正黑體" panose="020B0604030504040204" pitchFamily="34" charset="-120"/>
                        <a:cs typeface="+mn-cs"/>
                      </a:endParaRPr>
                    </a:p>
                  </a:txBody>
                  <a:tcPr marL="68580" marR="68580" marT="0" marB="0" anchor="ctr"/>
                </a:tc>
              </a:tr>
            </a:tbl>
          </a:graphicData>
        </a:graphic>
      </p:graphicFrame>
    </p:spTree>
    <p:custDataLst>
      <p:tags r:id="rId1"/>
    </p:custDataLst>
  </p:cSld>
  <p:clrMapOvr>
    <a:masterClrMapping/>
  </p:clrMapOvr>
  <p:transition spd="slow">
    <p:blinds/>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3FD88588-4FC8-491F-82DA-030AB4519CF6}" type="slidenum">
              <a:rPr lang="en-US" altLang="zh-TW"/>
              <a:pPr>
                <a:defRPr/>
              </a:pPr>
              <a:t>17</a:t>
            </a:fld>
            <a:endParaRPr/>
          </a:p>
        </p:txBody>
      </p:sp>
      <p:graphicFrame>
        <p:nvGraphicFramePr>
          <p:cNvPr id="7" name="表格 6"/>
          <p:cNvGraphicFramePr>
            <a:graphicFrameLocks noGrp="1"/>
          </p:cNvGraphicFramePr>
          <p:nvPr>
            <p:extLst>
              <p:ext uri="{D42A27DB-BD31-4B8C-83A1-F6EECF244321}">
                <p14:modId xmlns:p14="http://schemas.microsoft.com/office/powerpoint/2010/main" xmlns="" val="3288563894"/>
              </p:ext>
            </p:extLst>
          </p:nvPr>
        </p:nvGraphicFramePr>
        <p:xfrm>
          <a:off x="251520" y="1988840"/>
          <a:ext cx="8645653" cy="4392488"/>
        </p:xfrm>
        <a:graphic>
          <a:graphicData uri="http://schemas.openxmlformats.org/drawingml/2006/table">
            <a:tbl>
              <a:tblPr firstRow="1" firstCol="1" bandRow="1" bandCol="1">
                <a:tableStyleId>{7DF18680-E054-41AD-8BC1-D1AEF772440D}</a:tableStyleId>
              </a:tblPr>
              <a:tblGrid>
                <a:gridCol w="2437540"/>
                <a:gridCol w="778294"/>
                <a:gridCol w="5429819"/>
              </a:tblGrid>
              <a:tr h="720079">
                <a:tc>
                  <a:txBody>
                    <a:bodyPr/>
                    <a:lstStyle/>
                    <a:p>
                      <a:pPr algn="ctr">
                        <a:spcAft>
                          <a:spcPts val="0"/>
                        </a:spcAft>
                      </a:pPr>
                      <a:r>
                        <a:rPr lang="zh-TW" sz="2000" kern="100" dirty="0">
                          <a:effectLst/>
                          <a:latin typeface="微軟正黑體" panose="020B0604030504040204" pitchFamily="34" charset="-120"/>
                          <a:ea typeface="微軟正黑體" panose="020B0604030504040204" pitchFamily="34" charset="-120"/>
                        </a:rPr>
                        <a:t>科目</a:t>
                      </a:r>
                    </a:p>
                  </a:txBody>
                  <a:tcPr marL="68580" marR="68580" marT="0" marB="0" anchor="ctr"/>
                </a:tc>
                <a:tc>
                  <a:txBody>
                    <a:bodyPr/>
                    <a:lstStyle/>
                    <a:p>
                      <a:pPr algn="ctr">
                        <a:spcAft>
                          <a:spcPts val="0"/>
                        </a:spcAft>
                      </a:pPr>
                      <a:r>
                        <a:rPr lang="zh-TW" sz="2000" kern="100" dirty="0">
                          <a:effectLst/>
                          <a:latin typeface="微軟正黑體" panose="020B0604030504040204" pitchFamily="34" charset="-120"/>
                          <a:ea typeface="微軟正黑體" panose="020B0604030504040204" pitchFamily="34" charset="-120"/>
                        </a:rPr>
                        <a:t>編號</a:t>
                      </a:r>
                    </a:p>
                  </a:txBody>
                  <a:tcPr marL="68580" marR="68580" marT="0" marB="0" anchor="ctr"/>
                </a:tc>
                <a:tc>
                  <a:txBody>
                    <a:bodyPr/>
                    <a:lstStyle/>
                    <a:p>
                      <a:pPr algn="ctr">
                        <a:spcAft>
                          <a:spcPts val="0"/>
                        </a:spcAft>
                      </a:pPr>
                      <a:r>
                        <a:rPr lang="zh-TW" sz="2000" kern="100" dirty="0" smtClean="0">
                          <a:effectLst/>
                          <a:latin typeface="微軟正黑體" panose="020B0604030504040204" pitchFamily="34" charset="-120"/>
                          <a:ea typeface="微軟正黑體" panose="020B0604030504040204" pitchFamily="34" charset="-120"/>
                        </a:rPr>
                        <a:t>課程</a:t>
                      </a:r>
                      <a:endParaRPr 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r>
              <a:tr h="720081">
                <a:tc rowSpan="2">
                  <a:txBody>
                    <a:bodyPr/>
                    <a:lstStyle/>
                    <a:p>
                      <a:pPr algn="ctr">
                        <a:spcAft>
                          <a:spcPts val="0"/>
                        </a:spcAft>
                      </a:pPr>
                      <a:r>
                        <a:rPr lang="zh-TW" altLang="en-US" sz="2000" kern="100" dirty="0" smtClean="0">
                          <a:effectLst/>
                          <a:latin typeface="微軟正黑體" panose="020B0604030504040204" pitchFamily="34" charset="-120"/>
                          <a:ea typeface="微軟正黑體" panose="020B0604030504040204" pitchFamily="34" charset="-120"/>
                        </a:rPr>
                        <a:t>信託專業科目</a:t>
                      </a:r>
                    </a:p>
                    <a:p>
                      <a:pPr algn="ctr">
                        <a:spcAft>
                          <a:spcPts val="0"/>
                        </a:spcAft>
                      </a:pPr>
                      <a:r>
                        <a:rPr lang="en-US" altLang="zh-TW" sz="2000" kern="100" dirty="0" smtClean="0">
                          <a:effectLst/>
                          <a:latin typeface="微軟正黑體" panose="020B0604030504040204" pitchFamily="34" charset="-120"/>
                          <a:ea typeface="微軟正黑體" panose="020B0604030504040204" pitchFamily="34" charset="-120"/>
                        </a:rPr>
                        <a:t>(24</a:t>
                      </a:r>
                      <a:r>
                        <a:rPr lang="zh-TW" altLang="en-US" sz="2000" kern="100" dirty="0" smtClean="0">
                          <a:effectLst/>
                          <a:latin typeface="微軟正黑體" panose="020B0604030504040204" pitchFamily="34" charset="-120"/>
                          <a:ea typeface="微軟正黑體" panose="020B0604030504040204" pitchFamily="34" charset="-120"/>
                        </a:rPr>
                        <a:t>小時</a:t>
                      </a:r>
                      <a:r>
                        <a:rPr lang="en-US" altLang="zh-TW" sz="2000" kern="100" dirty="0" smtClean="0">
                          <a:effectLst/>
                          <a:latin typeface="微軟正黑體" panose="020B0604030504040204" pitchFamily="34" charset="-120"/>
                          <a:ea typeface="微軟正黑體" panose="020B0604030504040204" pitchFamily="34" charset="-120"/>
                        </a:rPr>
                        <a:t>)</a:t>
                      </a:r>
                    </a:p>
                  </a:txBody>
                  <a:tcPr marL="68580" marR="68580" marT="0" marB="0" anchor="ctr"/>
                </a:tc>
                <a:tc>
                  <a:txBody>
                    <a:bodyPr/>
                    <a:lstStyle/>
                    <a:p>
                      <a:pPr algn="ctr">
                        <a:spcAft>
                          <a:spcPts val="0"/>
                        </a:spcAft>
                      </a:pPr>
                      <a:r>
                        <a:rPr lang="en-US" sz="2000" kern="100" dirty="0">
                          <a:solidFill>
                            <a:srgbClr val="000000"/>
                          </a:solidFill>
                          <a:effectLst/>
                          <a:latin typeface="微軟正黑體" panose="020B0604030504040204" pitchFamily="34" charset="-120"/>
                          <a:ea typeface="微軟正黑體" panose="020B0604030504040204" pitchFamily="34" charset="-120"/>
                        </a:rPr>
                        <a:t>B4-1</a:t>
                      </a:r>
                      <a:endParaRPr 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c>
                  <a:txBody>
                    <a:bodyPr/>
                    <a:lstStyle/>
                    <a:p>
                      <a:pPr algn="ctr">
                        <a:spcAft>
                          <a:spcPts val="0"/>
                        </a:spcAft>
                      </a:pPr>
                      <a:r>
                        <a:rPr lang="zh-TW" sz="2000" kern="100" dirty="0">
                          <a:solidFill>
                            <a:srgbClr val="000000"/>
                          </a:solidFill>
                          <a:effectLst/>
                          <a:latin typeface="微軟正黑體" panose="020B0604030504040204" pitchFamily="34" charset="-120"/>
                          <a:ea typeface="微軟正黑體" panose="020B0604030504040204" pitchFamily="34" charset="-120"/>
                        </a:rPr>
                        <a:t>信託法規概要</a:t>
                      </a:r>
                      <a:r>
                        <a:rPr lang="en-US" sz="2000" kern="100" dirty="0">
                          <a:solidFill>
                            <a:srgbClr val="000000"/>
                          </a:solidFill>
                          <a:effectLst/>
                          <a:latin typeface="微軟正黑體" panose="020B0604030504040204" pitchFamily="34" charset="-120"/>
                          <a:ea typeface="微軟正黑體" panose="020B0604030504040204" pitchFamily="34" charset="-120"/>
                        </a:rPr>
                        <a:t>(12</a:t>
                      </a:r>
                      <a:r>
                        <a:rPr lang="zh-TW" sz="2000" kern="100" dirty="0">
                          <a:solidFill>
                            <a:srgbClr val="000000"/>
                          </a:solidFill>
                          <a:effectLst/>
                          <a:latin typeface="微軟正黑體" panose="020B0604030504040204" pitchFamily="34" charset="-120"/>
                          <a:ea typeface="微軟正黑體" panose="020B0604030504040204" pitchFamily="34" charset="-120"/>
                        </a:rPr>
                        <a:t>小時</a:t>
                      </a:r>
                      <a:r>
                        <a:rPr lang="en-US" sz="2000" kern="100" dirty="0">
                          <a:solidFill>
                            <a:srgbClr val="000000"/>
                          </a:solidFill>
                          <a:effectLst/>
                          <a:latin typeface="微軟正黑體" panose="020B0604030504040204" pitchFamily="34" charset="-120"/>
                          <a:ea typeface="微軟正黑體" panose="020B0604030504040204" pitchFamily="34" charset="-120"/>
                        </a:rPr>
                        <a:t>)</a:t>
                      </a:r>
                      <a:endParaRPr 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r>
              <a:tr h="710150">
                <a:tc vMerge="1">
                  <a:txBody>
                    <a:bodyPr/>
                    <a:lstStyle/>
                    <a:p>
                      <a:endParaRPr lang="zh-TW" altLang="en-US"/>
                    </a:p>
                  </a:txBody>
                  <a:tcPr/>
                </a:tc>
                <a:tc>
                  <a:txBody>
                    <a:bodyPr/>
                    <a:lstStyle/>
                    <a:p>
                      <a:pPr algn="ctr">
                        <a:spcAft>
                          <a:spcPts val="0"/>
                        </a:spcAft>
                      </a:pPr>
                      <a:r>
                        <a:rPr lang="en-US" sz="2000" kern="100">
                          <a:solidFill>
                            <a:srgbClr val="000000"/>
                          </a:solidFill>
                          <a:effectLst/>
                          <a:latin typeface="微軟正黑體" panose="020B0604030504040204" pitchFamily="34" charset="-120"/>
                          <a:ea typeface="微軟正黑體" panose="020B0604030504040204" pitchFamily="34" charset="-120"/>
                        </a:rPr>
                        <a:t>B4-2</a:t>
                      </a:r>
                      <a:endParaRPr lang="zh-TW" sz="2000" kern="100">
                        <a:effectLst/>
                        <a:latin typeface="微軟正黑體" panose="020B0604030504040204" pitchFamily="34" charset="-120"/>
                        <a:ea typeface="微軟正黑體" panose="020B0604030504040204" pitchFamily="34" charset="-120"/>
                      </a:endParaRPr>
                    </a:p>
                  </a:txBody>
                  <a:tcPr marL="68580" marR="68580" marT="0" marB="0" anchor="ctr"/>
                </a:tc>
                <a:tc>
                  <a:txBody>
                    <a:bodyPr/>
                    <a:lstStyle/>
                    <a:p>
                      <a:pPr algn="ctr">
                        <a:spcAft>
                          <a:spcPts val="0"/>
                        </a:spcAft>
                      </a:pPr>
                      <a:r>
                        <a:rPr lang="zh-TW" sz="2000" kern="100" dirty="0">
                          <a:solidFill>
                            <a:srgbClr val="000000"/>
                          </a:solidFill>
                          <a:effectLst/>
                          <a:latin typeface="微軟正黑體" panose="020B0604030504040204" pitchFamily="34" charset="-120"/>
                          <a:ea typeface="微軟正黑體" panose="020B0604030504040204" pitchFamily="34" charset="-120"/>
                        </a:rPr>
                        <a:t>信託交易理論與實務</a:t>
                      </a:r>
                      <a:r>
                        <a:rPr lang="en-US" sz="2000" kern="100" dirty="0">
                          <a:solidFill>
                            <a:srgbClr val="000000"/>
                          </a:solidFill>
                          <a:effectLst/>
                          <a:latin typeface="微軟正黑體" panose="020B0604030504040204" pitchFamily="34" charset="-120"/>
                          <a:ea typeface="微軟正黑體" panose="020B0604030504040204" pitchFamily="34" charset="-120"/>
                        </a:rPr>
                        <a:t>(12</a:t>
                      </a:r>
                      <a:r>
                        <a:rPr lang="zh-TW" sz="2000" kern="100" dirty="0">
                          <a:solidFill>
                            <a:srgbClr val="000000"/>
                          </a:solidFill>
                          <a:effectLst/>
                          <a:latin typeface="微軟正黑體" panose="020B0604030504040204" pitchFamily="34" charset="-120"/>
                          <a:ea typeface="微軟正黑體" panose="020B0604030504040204" pitchFamily="34" charset="-120"/>
                        </a:rPr>
                        <a:t>小時</a:t>
                      </a:r>
                      <a:r>
                        <a:rPr lang="en-US" sz="2000" kern="100" dirty="0">
                          <a:solidFill>
                            <a:srgbClr val="000000"/>
                          </a:solidFill>
                          <a:effectLst/>
                          <a:latin typeface="微軟正黑體" panose="020B0604030504040204" pitchFamily="34" charset="-120"/>
                          <a:ea typeface="微軟正黑體" panose="020B0604030504040204" pitchFamily="34" charset="-120"/>
                        </a:rPr>
                        <a:t>)</a:t>
                      </a:r>
                      <a:endParaRPr 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r>
              <a:tr h="802018">
                <a:tc rowSpan="3">
                  <a:txBody>
                    <a:bodyPr/>
                    <a:lstStyle/>
                    <a:p>
                      <a:pPr algn="ctr">
                        <a:spcAft>
                          <a:spcPts val="0"/>
                        </a:spcAft>
                      </a:pPr>
                      <a:endParaRPr lang="en-US" altLang="zh-TW" sz="2000" kern="100" dirty="0" smtClean="0">
                        <a:effectLst/>
                      </a:endParaRPr>
                    </a:p>
                    <a:p>
                      <a:pPr marL="0" algn="ctr" rtl="0" eaLnBrk="1" latinLnBrk="0" hangingPunct="1">
                        <a:spcAft>
                          <a:spcPts val="0"/>
                        </a:spcAft>
                      </a:pPr>
                      <a:r>
                        <a:rPr kumimoji="0" lang="zh-TW" altLang="en-US" sz="2000" b="1" kern="100" dirty="0" smtClean="0">
                          <a:solidFill>
                            <a:schemeClr val="lt1"/>
                          </a:solidFill>
                          <a:effectLst/>
                          <a:latin typeface="微軟正黑體" panose="020B0604030504040204" pitchFamily="34" charset="-120"/>
                          <a:ea typeface="微軟正黑體" panose="020B0604030504040204" pitchFamily="34" charset="-120"/>
                          <a:cs typeface="+mn-cs"/>
                        </a:rPr>
                        <a:t>銀行專業科目</a:t>
                      </a:r>
                    </a:p>
                    <a:p>
                      <a:pPr marL="0" algn="ctr" rtl="0" eaLnBrk="1" latinLnBrk="0" hangingPunct="1">
                        <a:spcAft>
                          <a:spcPts val="0"/>
                        </a:spcAft>
                      </a:pPr>
                      <a:r>
                        <a:rPr kumimoji="0" lang="en-US" altLang="zh-TW" sz="2000" b="1" kern="100" dirty="0" smtClean="0">
                          <a:solidFill>
                            <a:schemeClr val="lt1"/>
                          </a:solidFill>
                          <a:effectLst/>
                          <a:latin typeface="微軟正黑體" panose="020B0604030504040204" pitchFamily="34" charset="-120"/>
                          <a:ea typeface="微軟正黑體" panose="020B0604030504040204" pitchFamily="34" charset="-120"/>
                          <a:cs typeface="+mn-cs"/>
                        </a:rPr>
                        <a:t>(30</a:t>
                      </a:r>
                      <a:r>
                        <a:rPr kumimoji="0" lang="zh-TW" altLang="en-US" sz="2000" b="1" kern="100" dirty="0" smtClean="0">
                          <a:solidFill>
                            <a:schemeClr val="lt1"/>
                          </a:solidFill>
                          <a:effectLst/>
                          <a:latin typeface="微軟正黑體" panose="020B0604030504040204" pitchFamily="34" charset="-120"/>
                          <a:ea typeface="微軟正黑體" panose="020B0604030504040204" pitchFamily="34" charset="-120"/>
                          <a:cs typeface="+mn-cs"/>
                        </a:rPr>
                        <a:t>小時</a:t>
                      </a:r>
                      <a:r>
                        <a:rPr kumimoji="0" lang="en-US" altLang="zh-TW" sz="2000" b="1" kern="100" dirty="0" smtClean="0">
                          <a:solidFill>
                            <a:schemeClr val="lt1"/>
                          </a:solidFill>
                          <a:effectLst/>
                          <a:latin typeface="微軟正黑體" panose="020B0604030504040204" pitchFamily="34" charset="-120"/>
                          <a:ea typeface="微軟正黑體" panose="020B0604030504040204" pitchFamily="34" charset="-120"/>
                          <a:cs typeface="+mn-cs"/>
                        </a:rPr>
                        <a:t>)</a:t>
                      </a:r>
                    </a:p>
                    <a:p>
                      <a:pPr algn="ctr">
                        <a:spcAft>
                          <a:spcPts val="0"/>
                        </a:spcAft>
                      </a:pPr>
                      <a:endParaRPr lang="en-US" alt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c>
                  <a:txBody>
                    <a:bodyPr/>
                    <a:lstStyle/>
                    <a:p>
                      <a:pPr marL="0" algn="ctr" rtl="0" eaLnBrk="1" latinLnBrk="0" hangingPunct="1">
                        <a:spcAft>
                          <a:spcPts val="0"/>
                        </a:spcAft>
                      </a:pPr>
                      <a:r>
                        <a:rPr kumimoji="0" lang="en-US" sz="2000" kern="100" dirty="0">
                          <a:solidFill>
                            <a:srgbClr val="000000"/>
                          </a:solidFill>
                          <a:effectLst/>
                          <a:latin typeface="微軟正黑體" panose="020B0604030504040204" pitchFamily="34" charset="-120"/>
                          <a:ea typeface="微軟正黑體" panose="020B0604030504040204" pitchFamily="34" charset="-120"/>
                          <a:cs typeface="+mn-cs"/>
                        </a:rPr>
                        <a:t>B5-1</a:t>
                      </a:r>
                      <a:endParaRPr kumimoji="0" lang="zh-TW" sz="2000" kern="100" dirty="0">
                        <a:solidFill>
                          <a:srgbClr val="000000"/>
                        </a:solidFill>
                        <a:effectLst/>
                        <a:latin typeface="微軟正黑體" panose="020B0604030504040204" pitchFamily="34" charset="-120"/>
                        <a:ea typeface="微軟正黑體" panose="020B0604030504040204" pitchFamily="34" charset="-120"/>
                        <a:cs typeface="+mn-cs"/>
                      </a:endParaRPr>
                    </a:p>
                  </a:txBody>
                  <a:tcPr marL="68580" marR="68580" marT="0" marB="0" anchor="ctr"/>
                </a:tc>
                <a:tc>
                  <a:txBody>
                    <a:bodyPr/>
                    <a:lstStyle/>
                    <a:p>
                      <a:pPr marL="0" algn="ctr" rtl="0" eaLnBrk="1" latinLnBrk="0" hangingPunct="1">
                        <a:spcAft>
                          <a:spcPts val="0"/>
                        </a:spcAft>
                      </a:pPr>
                      <a:r>
                        <a:rPr kumimoji="0" lang="zh-TW" sz="2000" kern="100" dirty="0">
                          <a:solidFill>
                            <a:srgbClr val="000000"/>
                          </a:solidFill>
                          <a:effectLst/>
                          <a:latin typeface="微軟正黑體" panose="020B0604030504040204" pitchFamily="34" charset="-120"/>
                          <a:ea typeface="微軟正黑體" panose="020B0604030504040204" pitchFamily="34" charset="-120"/>
                          <a:cs typeface="+mn-cs"/>
                        </a:rPr>
                        <a:t>票據法概要</a:t>
                      </a:r>
                      <a:r>
                        <a:rPr kumimoji="0" lang="en-US" sz="2000" kern="100" dirty="0">
                          <a:solidFill>
                            <a:srgbClr val="000000"/>
                          </a:solidFill>
                          <a:effectLst/>
                          <a:latin typeface="微軟正黑體" panose="020B0604030504040204" pitchFamily="34" charset="-120"/>
                          <a:ea typeface="微軟正黑體" panose="020B0604030504040204" pitchFamily="34" charset="-120"/>
                          <a:cs typeface="+mn-cs"/>
                        </a:rPr>
                        <a:t>(6</a:t>
                      </a:r>
                      <a:r>
                        <a:rPr kumimoji="0" lang="zh-TW" sz="2000" kern="100" dirty="0">
                          <a:solidFill>
                            <a:srgbClr val="000000"/>
                          </a:solidFill>
                          <a:effectLst/>
                          <a:latin typeface="微軟正黑體" panose="020B0604030504040204" pitchFamily="34" charset="-120"/>
                          <a:ea typeface="微軟正黑體" panose="020B0604030504040204" pitchFamily="34" charset="-120"/>
                          <a:cs typeface="+mn-cs"/>
                        </a:rPr>
                        <a:t>小時</a:t>
                      </a:r>
                      <a:r>
                        <a:rPr kumimoji="0" lang="en-US" sz="2000" kern="100" dirty="0">
                          <a:solidFill>
                            <a:srgbClr val="000000"/>
                          </a:solidFill>
                          <a:effectLst/>
                          <a:latin typeface="微軟正黑體" panose="020B0604030504040204" pitchFamily="34" charset="-120"/>
                          <a:ea typeface="微軟正黑體" panose="020B0604030504040204" pitchFamily="34" charset="-120"/>
                          <a:cs typeface="+mn-cs"/>
                        </a:rPr>
                        <a:t>)</a:t>
                      </a:r>
                      <a:endParaRPr kumimoji="0" lang="zh-TW" sz="2000" kern="100" dirty="0">
                        <a:solidFill>
                          <a:srgbClr val="000000"/>
                        </a:solidFill>
                        <a:effectLst/>
                        <a:latin typeface="微軟正黑體" panose="020B0604030504040204" pitchFamily="34" charset="-120"/>
                        <a:ea typeface="微軟正黑體" panose="020B0604030504040204" pitchFamily="34" charset="-120"/>
                        <a:cs typeface="+mn-cs"/>
                      </a:endParaRPr>
                    </a:p>
                  </a:txBody>
                  <a:tcPr marL="68580" marR="68580" marT="0" marB="0" anchor="ctr"/>
                </a:tc>
              </a:tr>
              <a:tr h="720080">
                <a:tc vMerge="1">
                  <a:txBody>
                    <a:bodyPr/>
                    <a:lstStyle/>
                    <a:p>
                      <a:pPr algn="ctr">
                        <a:spcAft>
                          <a:spcPts val="0"/>
                        </a:spcAft>
                      </a:pPr>
                      <a:endParaRPr lang="en-US" alt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c>
                  <a:txBody>
                    <a:bodyPr/>
                    <a:lstStyle/>
                    <a:p>
                      <a:pPr marL="0" algn="ctr" rtl="0" eaLnBrk="1" latinLnBrk="0" hangingPunct="1">
                        <a:spcAft>
                          <a:spcPts val="0"/>
                        </a:spcAft>
                      </a:pPr>
                      <a:r>
                        <a:rPr kumimoji="0" lang="en-US" sz="2000" kern="100">
                          <a:solidFill>
                            <a:srgbClr val="000000"/>
                          </a:solidFill>
                          <a:effectLst/>
                          <a:latin typeface="微軟正黑體" panose="020B0604030504040204" pitchFamily="34" charset="-120"/>
                          <a:ea typeface="微軟正黑體" panose="020B0604030504040204" pitchFamily="34" charset="-120"/>
                          <a:cs typeface="+mn-cs"/>
                        </a:rPr>
                        <a:t>B5-2</a:t>
                      </a:r>
                      <a:endParaRPr kumimoji="0" lang="zh-TW" sz="2000" kern="100">
                        <a:solidFill>
                          <a:srgbClr val="000000"/>
                        </a:solidFill>
                        <a:effectLst/>
                        <a:latin typeface="微軟正黑體" panose="020B0604030504040204" pitchFamily="34" charset="-120"/>
                        <a:ea typeface="微軟正黑體" panose="020B0604030504040204" pitchFamily="34" charset="-120"/>
                        <a:cs typeface="+mn-cs"/>
                      </a:endParaRPr>
                    </a:p>
                  </a:txBody>
                  <a:tcPr marL="68580" marR="68580" marT="0" marB="0" anchor="ctr"/>
                </a:tc>
                <a:tc>
                  <a:txBody>
                    <a:bodyPr/>
                    <a:lstStyle/>
                    <a:p>
                      <a:pPr marL="0" algn="ctr" rtl="0" eaLnBrk="1" latinLnBrk="0" hangingPunct="1">
                        <a:spcAft>
                          <a:spcPts val="0"/>
                        </a:spcAft>
                      </a:pPr>
                      <a:r>
                        <a:rPr kumimoji="0" lang="zh-TW" sz="2000" kern="100" dirty="0">
                          <a:solidFill>
                            <a:srgbClr val="000000"/>
                          </a:solidFill>
                          <a:effectLst/>
                          <a:latin typeface="微軟正黑體" panose="020B0604030504040204" pitchFamily="34" charset="-120"/>
                          <a:ea typeface="微軟正黑體" panose="020B0604030504040204" pitchFamily="34" charset="-120"/>
                          <a:cs typeface="+mn-cs"/>
                        </a:rPr>
                        <a:t>會計學概要</a:t>
                      </a:r>
                      <a:r>
                        <a:rPr kumimoji="0" lang="en-US" sz="2000" kern="100" dirty="0">
                          <a:solidFill>
                            <a:srgbClr val="000000"/>
                          </a:solidFill>
                          <a:effectLst/>
                          <a:latin typeface="微軟正黑體" panose="020B0604030504040204" pitchFamily="34" charset="-120"/>
                          <a:ea typeface="微軟正黑體" panose="020B0604030504040204" pitchFamily="34" charset="-120"/>
                          <a:cs typeface="+mn-cs"/>
                        </a:rPr>
                        <a:t>(12</a:t>
                      </a:r>
                      <a:r>
                        <a:rPr kumimoji="0" lang="zh-TW" sz="2000" kern="100" dirty="0">
                          <a:solidFill>
                            <a:srgbClr val="000000"/>
                          </a:solidFill>
                          <a:effectLst/>
                          <a:latin typeface="微軟正黑體" panose="020B0604030504040204" pitchFamily="34" charset="-120"/>
                          <a:ea typeface="微軟正黑體" panose="020B0604030504040204" pitchFamily="34" charset="-120"/>
                          <a:cs typeface="+mn-cs"/>
                        </a:rPr>
                        <a:t>小時</a:t>
                      </a:r>
                      <a:r>
                        <a:rPr kumimoji="0" lang="en-US" sz="2000" kern="100" dirty="0">
                          <a:solidFill>
                            <a:srgbClr val="000000"/>
                          </a:solidFill>
                          <a:effectLst/>
                          <a:latin typeface="微軟正黑體" panose="020B0604030504040204" pitchFamily="34" charset="-120"/>
                          <a:ea typeface="微軟正黑體" panose="020B0604030504040204" pitchFamily="34" charset="-120"/>
                          <a:cs typeface="+mn-cs"/>
                        </a:rPr>
                        <a:t>)</a:t>
                      </a:r>
                      <a:endParaRPr kumimoji="0" lang="zh-TW" sz="2000" kern="100" dirty="0">
                        <a:solidFill>
                          <a:srgbClr val="000000"/>
                        </a:solidFill>
                        <a:effectLst/>
                        <a:latin typeface="微軟正黑體" panose="020B0604030504040204" pitchFamily="34" charset="-120"/>
                        <a:ea typeface="微軟正黑體" panose="020B0604030504040204" pitchFamily="34" charset="-120"/>
                        <a:cs typeface="+mn-cs"/>
                      </a:endParaRPr>
                    </a:p>
                  </a:txBody>
                  <a:tcPr marL="68580" marR="68580" marT="0" marB="0" anchor="ctr"/>
                </a:tc>
              </a:tr>
              <a:tr h="720080">
                <a:tc vMerge="1">
                  <a:txBody>
                    <a:bodyPr/>
                    <a:lstStyle/>
                    <a:p>
                      <a:pPr algn="ctr">
                        <a:spcAft>
                          <a:spcPts val="0"/>
                        </a:spcAft>
                      </a:pPr>
                      <a:endParaRPr lang="en-US" alt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c>
                  <a:txBody>
                    <a:bodyPr/>
                    <a:lstStyle/>
                    <a:p>
                      <a:pPr marL="0" algn="ctr" rtl="0" eaLnBrk="1" latinLnBrk="0" hangingPunct="1">
                        <a:spcAft>
                          <a:spcPts val="0"/>
                        </a:spcAft>
                      </a:pPr>
                      <a:r>
                        <a:rPr kumimoji="0" lang="en-US" sz="2000" kern="100">
                          <a:solidFill>
                            <a:srgbClr val="000000"/>
                          </a:solidFill>
                          <a:effectLst/>
                          <a:latin typeface="微軟正黑體" panose="020B0604030504040204" pitchFamily="34" charset="-120"/>
                          <a:ea typeface="微軟正黑體" panose="020B0604030504040204" pitchFamily="34" charset="-120"/>
                          <a:cs typeface="+mn-cs"/>
                        </a:rPr>
                        <a:t>B5-3</a:t>
                      </a:r>
                      <a:endParaRPr kumimoji="0" lang="zh-TW" sz="2000" kern="100">
                        <a:solidFill>
                          <a:srgbClr val="000000"/>
                        </a:solidFill>
                        <a:effectLst/>
                        <a:latin typeface="微軟正黑體" panose="020B0604030504040204" pitchFamily="34" charset="-120"/>
                        <a:ea typeface="微軟正黑體" panose="020B0604030504040204" pitchFamily="34" charset="-120"/>
                        <a:cs typeface="+mn-cs"/>
                      </a:endParaRPr>
                    </a:p>
                  </a:txBody>
                  <a:tcPr marL="68580" marR="68580" marT="0" marB="0" anchor="ctr"/>
                </a:tc>
                <a:tc>
                  <a:txBody>
                    <a:bodyPr/>
                    <a:lstStyle/>
                    <a:p>
                      <a:pPr marL="0" algn="ctr" rtl="0" eaLnBrk="1" latinLnBrk="0" hangingPunct="1">
                        <a:spcAft>
                          <a:spcPts val="0"/>
                        </a:spcAft>
                      </a:pPr>
                      <a:r>
                        <a:rPr kumimoji="0" lang="zh-TW" sz="2000" kern="100" dirty="0">
                          <a:solidFill>
                            <a:srgbClr val="000000"/>
                          </a:solidFill>
                          <a:effectLst/>
                          <a:latin typeface="微軟正黑體" panose="020B0604030504040204" pitchFamily="34" charset="-120"/>
                          <a:ea typeface="微軟正黑體" panose="020B0604030504040204" pitchFamily="34" charset="-120"/>
                          <a:cs typeface="+mn-cs"/>
                        </a:rPr>
                        <a:t>貨幣銀行學概要</a:t>
                      </a:r>
                      <a:r>
                        <a:rPr kumimoji="0" lang="en-US" sz="2000" kern="100" dirty="0">
                          <a:solidFill>
                            <a:srgbClr val="000000"/>
                          </a:solidFill>
                          <a:effectLst/>
                          <a:latin typeface="微軟正黑體" panose="020B0604030504040204" pitchFamily="34" charset="-120"/>
                          <a:ea typeface="微軟正黑體" panose="020B0604030504040204" pitchFamily="34" charset="-120"/>
                          <a:cs typeface="+mn-cs"/>
                        </a:rPr>
                        <a:t>(12</a:t>
                      </a:r>
                      <a:r>
                        <a:rPr kumimoji="0" lang="zh-TW" sz="2000" kern="100" dirty="0">
                          <a:solidFill>
                            <a:srgbClr val="000000"/>
                          </a:solidFill>
                          <a:effectLst/>
                          <a:latin typeface="微軟正黑體" panose="020B0604030504040204" pitchFamily="34" charset="-120"/>
                          <a:ea typeface="微軟正黑體" panose="020B0604030504040204" pitchFamily="34" charset="-120"/>
                          <a:cs typeface="+mn-cs"/>
                        </a:rPr>
                        <a:t>小時</a:t>
                      </a:r>
                      <a:r>
                        <a:rPr kumimoji="0" lang="en-US" sz="2000" kern="100" dirty="0">
                          <a:solidFill>
                            <a:srgbClr val="000000"/>
                          </a:solidFill>
                          <a:effectLst/>
                          <a:latin typeface="微軟正黑體" panose="020B0604030504040204" pitchFamily="34" charset="-120"/>
                          <a:ea typeface="微軟正黑體" panose="020B0604030504040204" pitchFamily="34" charset="-120"/>
                          <a:cs typeface="+mn-cs"/>
                        </a:rPr>
                        <a:t>)</a:t>
                      </a:r>
                      <a:endParaRPr kumimoji="0" lang="zh-TW" sz="2000" kern="100" dirty="0">
                        <a:solidFill>
                          <a:srgbClr val="000000"/>
                        </a:solidFill>
                        <a:effectLst/>
                        <a:latin typeface="微軟正黑體" panose="020B0604030504040204" pitchFamily="34" charset="-120"/>
                        <a:ea typeface="微軟正黑體" panose="020B0604030504040204" pitchFamily="34" charset="-120"/>
                        <a:cs typeface="+mn-cs"/>
                      </a:endParaRPr>
                    </a:p>
                  </a:txBody>
                  <a:tcPr marL="68580" marR="68580" marT="0" marB="0" anchor="ctr"/>
                </a:tc>
              </a:tr>
            </a:tbl>
          </a:graphicData>
        </a:graphic>
      </p:graphicFrame>
      <p:sp>
        <p:nvSpPr>
          <p:cNvPr id="6" name="Title 1"/>
          <p:cNvSpPr>
            <a:spLocks noGrp="1"/>
          </p:cNvSpPr>
          <p:nvPr>
            <p:ph type="title"/>
            <p:custDataLst>
              <p:tags r:id="rId2"/>
            </p:custDataLst>
          </p:nvPr>
        </p:nvSpPr>
        <p:spPr>
          <a:xfrm>
            <a:off x="457200" y="914400"/>
            <a:ext cx="8147248" cy="914400"/>
          </a:xfrm>
        </p:spPr>
        <p:txBody>
          <a:bodyPr>
            <a:noAutofit/>
          </a:bodyPr>
          <a:lstStyle/>
          <a:p>
            <a:pPr fontAlgn="auto">
              <a:spcAft>
                <a:spcPts val="0"/>
              </a:spcAft>
              <a:defRPr/>
            </a:pPr>
            <a:r>
              <a:rPr lang="zh-TW" altLang="en-US" sz="3600" b="1" dirty="0" smtClean="0">
                <a:solidFill>
                  <a:srgbClr val="953735"/>
                </a:solidFill>
                <a:effectLst>
                  <a:outerShdw blurRad="38100" dist="38100" dir="2700000" algn="tl">
                    <a:srgbClr val="000000">
                      <a:alpha val="43137"/>
                    </a:srgbClr>
                  </a:outerShdw>
                </a:effectLst>
              </a:rPr>
              <a:t>伍、</a:t>
            </a:r>
            <a:r>
              <a:rPr lang="zh-TW" altLang="en-US" sz="3600" b="1" dirty="0">
                <a:solidFill>
                  <a:srgbClr val="953735"/>
                </a:solidFill>
                <a:effectLst>
                  <a:outerShdw blurRad="38100" dist="38100" dir="2700000" algn="tl">
                    <a:srgbClr val="000000">
                      <a:alpha val="43137"/>
                    </a:srgbClr>
                  </a:outerShdw>
                </a:effectLst>
              </a:rPr>
              <a:t>專</a:t>
            </a:r>
            <a:r>
              <a:rPr lang="zh-TW" altLang="en-US" sz="3600" b="1" dirty="0" smtClean="0">
                <a:solidFill>
                  <a:srgbClr val="953735"/>
                </a:solidFill>
                <a:effectLst>
                  <a:outerShdw blurRad="38100" dist="38100" dir="2700000" algn="tl">
                    <a:srgbClr val="000000">
                      <a:alpha val="43137"/>
                    </a:srgbClr>
                  </a:outerShdw>
                </a:effectLst>
              </a:rPr>
              <a:t>班課程介紹</a:t>
            </a:r>
            <a:r>
              <a:rPr lang="en-US" altLang="zh-TW" sz="3600" b="1" dirty="0" smtClean="0">
                <a:solidFill>
                  <a:srgbClr val="953735"/>
                </a:solidFill>
                <a:effectLst>
                  <a:outerShdw blurRad="38100" dist="38100" dir="2700000" algn="tl">
                    <a:srgbClr val="000000">
                      <a:alpha val="43137"/>
                    </a:srgbClr>
                  </a:outerShdw>
                </a:effectLst>
              </a:rPr>
              <a:t>-</a:t>
            </a:r>
            <a:r>
              <a:rPr lang="zh-TW" altLang="en-US" sz="3600" b="1" dirty="0" smtClean="0">
                <a:solidFill>
                  <a:srgbClr val="953735"/>
                </a:solidFill>
                <a:effectLst>
                  <a:outerShdw blurRad="38100" dist="38100" dir="2700000" algn="tl">
                    <a:srgbClr val="000000">
                      <a:alpha val="43137"/>
                    </a:srgbClr>
                  </a:outerShdw>
                </a:effectLst>
              </a:rPr>
              <a:t>上課時間與課程架構</a:t>
            </a:r>
            <a:endParaRPr altLang="en-US" sz="3600" b="1" dirty="0" smtClean="0">
              <a:solidFill>
                <a:srgbClr val="953735"/>
              </a:solidFill>
              <a:effectLst>
                <a:outerShdw blurRad="38100" dist="38100" dir="2700000" algn="tl">
                  <a:srgbClr val="000000">
                    <a:alpha val="43137"/>
                  </a:srgbClr>
                </a:outerShdw>
              </a:effectLst>
              <a:ea typeface="微軟正黑體"/>
            </a:endParaRPr>
          </a:p>
        </p:txBody>
      </p:sp>
    </p:spTree>
    <p:custDataLst>
      <p:tags r:id="rId1"/>
    </p:custDataLst>
  </p:cSld>
  <p:clrMapOvr>
    <a:masterClrMapping/>
  </p:clrMapOvr>
  <p:transition spd="slow">
    <p:blinds/>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322AEAD3-0B11-4FBA-8BD3-51EF169EFB36}" type="slidenum">
              <a:rPr lang="en-US" altLang="zh-TW"/>
              <a:pPr>
                <a:defRPr/>
              </a:pPr>
              <a:t>18</a:t>
            </a:fld>
            <a:endParaRPr/>
          </a:p>
        </p:txBody>
      </p:sp>
      <p:graphicFrame>
        <p:nvGraphicFramePr>
          <p:cNvPr id="7" name="表格 6"/>
          <p:cNvGraphicFramePr>
            <a:graphicFrameLocks noGrp="1"/>
          </p:cNvGraphicFramePr>
          <p:nvPr>
            <p:extLst>
              <p:ext uri="{D42A27DB-BD31-4B8C-83A1-F6EECF244321}">
                <p14:modId xmlns:p14="http://schemas.microsoft.com/office/powerpoint/2010/main" xmlns="" val="1263200394"/>
              </p:ext>
            </p:extLst>
          </p:nvPr>
        </p:nvGraphicFramePr>
        <p:xfrm>
          <a:off x="251520" y="1484784"/>
          <a:ext cx="8645653" cy="5121960"/>
        </p:xfrm>
        <a:graphic>
          <a:graphicData uri="http://schemas.openxmlformats.org/drawingml/2006/table">
            <a:tbl>
              <a:tblPr firstRow="1" firstCol="1" bandRow="1" bandCol="1">
                <a:tableStyleId>{93296810-A885-4BE3-A3E7-6D5BEEA58F35}</a:tableStyleId>
              </a:tblPr>
              <a:tblGrid>
                <a:gridCol w="2437540"/>
                <a:gridCol w="778294"/>
                <a:gridCol w="5429819"/>
              </a:tblGrid>
              <a:tr h="520398">
                <a:tc>
                  <a:txBody>
                    <a:bodyPr/>
                    <a:lstStyle/>
                    <a:p>
                      <a:pPr algn="ctr">
                        <a:spcAft>
                          <a:spcPts val="0"/>
                        </a:spcAft>
                      </a:pPr>
                      <a:r>
                        <a:rPr lang="zh-TW" sz="2000" kern="100" dirty="0">
                          <a:effectLst/>
                          <a:latin typeface="微軟正黑體" panose="020B0604030504040204" pitchFamily="34" charset="-120"/>
                          <a:ea typeface="微軟正黑體" panose="020B0604030504040204" pitchFamily="34" charset="-120"/>
                        </a:rPr>
                        <a:t>科目</a:t>
                      </a:r>
                    </a:p>
                  </a:txBody>
                  <a:tcPr marL="68580" marR="68580" marT="0" marB="0" anchor="ctr"/>
                </a:tc>
                <a:tc>
                  <a:txBody>
                    <a:bodyPr/>
                    <a:lstStyle/>
                    <a:p>
                      <a:pPr algn="ctr">
                        <a:spcAft>
                          <a:spcPts val="0"/>
                        </a:spcAft>
                      </a:pPr>
                      <a:r>
                        <a:rPr lang="zh-TW" sz="2000" kern="100" dirty="0">
                          <a:effectLst/>
                          <a:latin typeface="微軟正黑體" panose="020B0604030504040204" pitchFamily="34" charset="-120"/>
                          <a:ea typeface="微軟正黑體" panose="020B0604030504040204" pitchFamily="34" charset="-120"/>
                        </a:rPr>
                        <a:t>編號</a:t>
                      </a:r>
                    </a:p>
                  </a:txBody>
                  <a:tcPr marL="68580" marR="68580" marT="0" marB="0" anchor="ctr"/>
                </a:tc>
                <a:tc>
                  <a:txBody>
                    <a:bodyPr/>
                    <a:lstStyle/>
                    <a:p>
                      <a:pPr algn="ctr">
                        <a:spcAft>
                          <a:spcPts val="0"/>
                        </a:spcAft>
                      </a:pPr>
                      <a:r>
                        <a:rPr lang="zh-TW" sz="2000" kern="100" dirty="0" smtClean="0">
                          <a:effectLst/>
                          <a:latin typeface="微軟正黑體" panose="020B0604030504040204" pitchFamily="34" charset="-120"/>
                          <a:ea typeface="微軟正黑體" panose="020B0604030504040204" pitchFamily="34" charset="-120"/>
                        </a:rPr>
                        <a:t>課程</a:t>
                      </a:r>
                      <a:endParaRPr 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r>
              <a:tr h="516614">
                <a:tc rowSpan="8">
                  <a:txBody>
                    <a:bodyPr/>
                    <a:lstStyle/>
                    <a:p>
                      <a:pPr algn="ctr">
                        <a:spcAft>
                          <a:spcPts val="0"/>
                        </a:spcAft>
                      </a:pPr>
                      <a:r>
                        <a:rPr lang="zh-TW" altLang="en-US" sz="2000" kern="100" dirty="0" smtClean="0">
                          <a:effectLst/>
                          <a:latin typeface="微軟正黑體" panose="020B0604030504040204" pitchFamily="34" charset="-120"/>
                          <a:ea typeface="微軟正黑體" panose="020B0604030504040204" pitchFamily="34" charset="-120"/>
                        </a:rPr>
                        <a:t>金融實務專業課程</a:t>
                      </a:r>
                    </a:p>
                    <a:p>
                      <a:pPr algn="ctr">
                        <a:spcAft>
                          <a:spcPts val="0"/>
                        </a:spcAft>
                      </a:pPr>
                      <a:r>
                        <a:rPr lang="en-US" altLang="zh-TW" sz="2000" kern="100" dirty="0" smtClean="0">
                          <a:effectLst/>
                          <a:latin typeface="微軟正黑體" panose="020B0604030504040204" pitchFamily="34" charset="-120"/>
                          <a:ea typeface="微軟正黑體" panose="020B0604030504040204" pitchFamily="34" charset="-120"/>
                        </a:rPr>
                        <a:t>(24</a:t>
                      </a:r>
                      <a:r>
                        <a:rPr lang="zh-TW" altLang="en-US" sz="2000" kern="100" dirty="0" smtClean="0">
                          <a:effectLst/>
                          <a:latin typeface="微軟正黑體" panose="020B0604030504040204" pitchFamily="34" charset="-120"/>
                          <a:ea typeface="微軟正黑體" panose="020B0604030504040204" pitchFamily="34" charset="-120"/>
                        </a:rPr>
                        <a:t>小時</a:t>
                      </a:r>
                      <a:r>
                        <a:rPr lang="en-US" altLang="zh-TW" sz="2000" kern="100" dirty="0" smtClean="0">
                          <a:effectLst/>
                          <a:latin typeface="微軟正黑體" panose="020B0604030504040204" pitchFamily="34" charset="-120"/>
                          <a:ea typeface="微軟正黑體" panose="020B0604030504040204" pitchFamily="34" charset="-120"/>
                        </a:rPr>
                        <a:t>)</a:t>
                      </a:r>
                    </a:p>
                    <a:p>
                      <a:pPr algn="ctr">
                        <a:spcAft>
                          <a:spcPts val="0"/>
                        </a:spcAft>
                      </a:pPr>
                      <a:endParaRPr 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c>
                  <a:txBody>
                    <a:bodyPr/>
                    <a:lstStyle/>
                    <a:p>
                      <a:pPr algn="ctr">
                        <a:spcAft>
                          <a:spcPts val="0"/>
                        </a:spcAft>
                      </a:pPr>
                      <a:r>
                        <a:rPr lang="en-US" sz="2000" kern="100" dirty="0">
                          <a:solidFill>
                            <a:srgbClr val="000000"/>
                          </a:solidFill>
                          <a:effectLst/>
                          <a:latin typeface="微軟正黑體" panose="020B0604030504040204" pitchFamily="34" charset="-120"/>
                          <a:ea typeface="微軟正黑體" panose="020B0604030504040204" pitchFamily="34" charset="-120"/>
                        </a:rPr>
                        <a:t>C1-1</a:t>
                      </a:r>
                      <a:endParaRPr 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c>
                  <a:txBody>
                    <a:bodyPr/>
                    <a:lstStyle/>
                    <a:p>
                      <a:pPr algn="ctr">
                        <a:spcAft>
                          <a:spcPts val="0"/>
                        </a:spcAft>
                      </a:pPr>
                      <a:r>
                        <a:rPr lang="zh-TW" sz="2000" kern="100" dirty="0">
                          <a:solidFill>
                            <a:srgbClr val="FF0000"/>
                          </a:solidFill>
                          <a:effectLst/>
                          <a:latin typeface="微軟正黑體" panose="020B0604030504040204" pitchFamily="34" charset="-120"/>
                          <a:ea typeface="微軟正黑體" panose="020B0604030504040204" pitchFamily="34" charset="-120"/>
                        </a:rPr>
                        <a:t>證券市場發展實務</a:t>
                      </a:r>
                      <a:r>
                        <a:rPr lang="en-US" sz="2000" kern="100" dirty="0">
                          <a:solidFill>
                            <a:srgbClr val="FF0000"/>
                          </a:solidFill>
                          <a:effectLst/>
                          <a:latin typeface="微軟正黑體" panose="020B0604030504040204" pitchFamily="34" charset="-120"/>
                          <a:ea typeface="微軟正黑體" panose="020B0604030504040204" pitchFamily="34" charset="-120"/>
                        </a:rPr>
                        <a:t>(3</a:t>
                      </a:r>
                      <a:r>
                        <a:rPr lang="zh-TW" sz="2000" kern="100" dirty="0">
                          <a:solidFill>
                            <a:srgbClr val="FF0000"/>
                          </a:solidFill>
                          <a:effectLst/>
                          <a:latin typeface="微軟正黑體" panose="020B0604030504040204" pitchFamily="34" charset="-120"/>
                          <a:ea typeface="微軟正黑體" panose="020B0604030504040204" pitchFamily="34" charset="-120"/>
                        </a:rPr>
                        <a:t>小時</a:t>
                      </a:r>
                      <a:r>
                        <a:rPr lang="en-US" sz="2000" kern="100" dirty="0">
                          <a:solidFill>
                            <a:srgbClr val="FF0000"/>
                          </a:solidFill>
                          <a:effectLst/>
                          <a:latin typeface="微軟正黑體" panose="020B0604030504040204" pitchFamily="34" charset="-120"/>
                          <a:ea typeface="微軟正黑體" panose="020B0604030504040204" pitchFamily="34" charset="-120"/>
                        </a:rPr>
                        <a:t>)</a:t>
                      </a:r>
                      <a:endParaRPr lang="zh-TW" sz="2000" kern="100" dirty="0">
                        <a:solidFill>
                          <a:srgbClr val="FF0000"/>
                        </a:solidFill>
                        <a:effectLst/>
                        <a:latin typeface="微軟正黑體" panose="020B0604030504040204" pitchFamily="34" charset="-120"/>
                        <a:ea typeface="微軟正黑體" panose="020B0604030504040204" pitchFamily="34" charset="-120"/>
                      </a:endParaRPr>
                    </a:p>
                  </a:txBody>
                  <a:tcPr marL="68580" marR="68580" marT="0" marB="0" anchor="ctr"/>
                </a:tc>
              </a:tr>
              <a:tr h="572301">
                <a:tc vMerge="1">
                  <a:txBody>
                    <a:bodyPr/>
                    <a:lstStyle/>
                    <a:p>
                      <a:endParaRPr lang="zh-TW" altLang="en-US"/>
                    </a:p>
                  </a:txBody>
                  <a:tcPr/>
                </a:tc>
                <a:tc>
                  <a:txBody>
                    <a:bodyPr/>
                    <a:lstStyle/>
                    <a:p>
                      <a:pPr algn="ctr">
                        <a:spcAft>
                          <a:spcPts val="0"/>
                        </a:spcAft>
                      </a:pPr>
                      <a:r>
                        <a:rPr lang="en-US" sz="2000" kern="100" dirty="0">
                          <a:solidFill>
                            <a:srgbClr val="000000"/>
                          </a:solidFill>
                          <a:effectLst/>
                          <a:latin typeface="微軟正黑體" panose="020B0604030504040204" pitchFamily="34" charset="-120"/>
                          <a:ea typeface="微軟正黑體" panose="020B0604030504040204" pitchFamily="34" charset="-120"/>
                        </a:rPr>
                        <a:t>C1-2</a:t>
                      </a:r>
                      <a:endParaRPr 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c>
                  <a:txBody>
                    <a:bodyPr/>
                    <a:lstStyle/>
                    <a:p>
                      <a:pPr algn="ctr">
                        <a:spcAft>
                          <a:spcPts val="0"/>
                        </a:spcAft>
                      </a:pPr>
                      <a:r>
                        <a:rPr lang="zh-TW" sz="2000" kern="100" dirty="0">
                          <a:solidFill>
                            <a:srgbClr val="FF0000"/>
                          </a:solidFill>
                          <a:effectLst/>
                          <a:latin typeface="微軟正黑體" panose="020B0604030504040204" pitchFamily="34" charset="-120"/>
                          <a:ea typeface="微軟正黑體" panose="020B0604030504040204" pitchFamily="34" charset="-120"/>
                        </a:rPr>
                        <a:t>期貨市場發展實務</a:t>
                      </a:r>
                      <a:r>
                        <a:rPr lang="en-US" sz="2000" kern="100" dirty="0">
                          <a:solidFill>
                            <a:srgbClr val="FF0000"/>
                          </a:solidFill>
                          <a:effectLst/>
                          <a:latin typeface="微軟正黑體" panose="020B0604030504040204" pitchFamily="34" charset="-120"/>
                          <a:ea typeface="微軟正黑體" panose="020B0604030504040204" pitchFamily="34" charset="-120"/>
                        </a:rPr>
                        <a:t>(3</a:t>
                      </a:r>
                      <a:r>
                        <a:rPr lang="zh-TW" sz="2000" kern="100" dirty="0">
                          <a:solidFill>
                            <a:srgbClr val="FF0000"/>
                          </a:solidFill>
                          <a:effectLst/>
                          <a:latin typeface="微軟正黑體" panose="020B0604030504040204" pitchFamily="34" charset="-120"/>
                          <a:ea typeface="微軟正黑體" panose="020B0604030504040204" pitchFamily="34" charset="-120"/>
                        </a:rPr>
                        <a:t>小時</a:t>
                      </a:r>
                      <a:r>
                        <a:rPr lang="en-US" sz="2000" kern="100" dirty="0">
                          <a:solidFill>
                            <a:srgbClr val="FF0000"/>
                          </a:solidFill>
                          <a:effectLst/>
                          <a:latin typeface="微軟正黑體" panose="020B0604030504040204" pitchFamily="34" charset="-120"/>
                          <a:ea typeface="微軟正黑體" panose="020B0604030504040204" pitchFamily="34" charset="-120"/>
                        </a:rPr>
                        <a:t>)</a:t>
                      </a:r>
                      <a:endParaRPr lang="zh-TW" sz="2000" kern="100" dirty="0">
                        <a:solidFill>
                          <a:srgbClr val="FF0000"/>
                        </a:solidFill>
                        <a:effectLst/>
                        <a:latin typeface="微軟正黑體" panose="020B0604030504040204" pitchFamily="34" charset="-120"/>
                        <a:ea typeface="微軟正黑體" panose="020B0604030504040204" pitchFamily="34" charset="-120"/>
                      </a:endParaRPr>
                    </a:p>
                  </a:txBody>
                  <a:tcPr marL="68580" marR="68580" marT="0" marB="0" anchor="ctr"/>
                </a:tc>
              </a:tr>
              <a:tr h="572301">
                <a:tc vMerge="1">
                  <a:txBody>
                    <a:bodyPr/>
                    <a:lstStyle/>
                    <a:p>
                      <a:endParaRPr lang="zh-TW" altLang="en-US"/>
                    </a:p>
                  </a:txBody>
                  <a:tcPr/>
                </a:tc>
                <a:tc>
                  <a:txBody>
                    <a:bodyPr/>
                    <a:lstStyle/>
                    <a:p>
                      <a:pPr algn="ctr">
                        <a:spcAft>
                          <a:spcPts val="0"/>
                        </a:spcAft>
                      </a:pPr>
                      <a:r>
                        <a:rPr lang="en-US" sz="2000" kern="100" dirty="0">
                          <a:solidFill>
                            <a:srgbClr val="000000"/>
                          </a:solidFill>
                          <a:effectLst/>
                          <a:latin typeface="微軟正黑體" panose="020B0604030504040204" pitchFamily="34" charset="-120"/>
                          <a:ea typeface="微軟正黑體" panose="020B0604030504040204" pitchFamily="34" charset="-120"/>
                        </a:rPr>
                        <a:t>C1-3</a:t>
                      </a:r>
                      <a:endParaRPr 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c>
                  <a:txBody>
                    <a:bodyPr/>
                    <a:lstStyle/>
                    <a:p>
                      <a:pPr algn="ctr">
                        <a:spcAft>
                          <a:spcPts val="0"/>
                        </a:spcAft>
                      </a:pPr>
                      <a:r>
                        <a:rPr lang="zh-TW" sz="2000" kern="100" dirty="0">
                          <a:solidFill>
                            <a:srgbClr val="FF0000"/>
                          </a:solidFill>
                          <a:effectLst/>
                          <a:latin typeface="微軟正黑體" panose="020B0604030504040204" pitchFamily="34" charset="-120"/>
                          <a:ea typeface="微軟正黑體" panose="020B0604030504040204" pitchFamily="34" charset="-120"/>
                        </a:rPr>
                        <a:t>投信投顧市場發展實務</a:t>
                      </a:r>
                      <a:r>
                        <a:rPr lang="en-US" sz="2000" kern="100" dirty="0">
                          <a:solidFill>
                            <a:srgbClr val="FF0000"/>
                          </a:solidFill>
                          <a:effectLst/>
                          <a:latin typeface="微軟正黑體" panose="020B0604030504040204" pitchFamily="34" charset="-120"/>
                          <a:ea typeface="微軟正黑體" panose="020B0604030504040204" pitchFamily="34" charset="-120"/>
                        </a:rPr>
                        <a:t>(3</a:t>
                      </a:r>
                      <a:r>
                        <a:rPr lang="zh-TW" sz="2000" kern="100" dirty="0">
                          <a:solidFill>
                            <a:srgbClr val="FF0000"/>
                          </a:solidFill>
                          <a:effectLst/>
                          <a:latin typeface="微軟正黑體" panose="020B0604030504040204" pitchFamily="34" charset="-120"/>
                          <a:ea typeface="微軟正黑體" panose="020B0604030504040204" pitchFamily="34" charset="-120"/>
                        </a:rPr>
                        <a:t>小時</a:t>
                      </a:r>
                      <a:r>
                        <a:rPr lang="en-US" sz="2000" kern="100" dirty="0">
                          <a:solidFill>
                            <a:srgbClr val="FF0000"/>
                          </a:solidFill>
                          <a:effectLst/>
                          <a:latin typeface="微軟正黑體" panose="020B0604030504040204" pitchFamily="34" charset="-120"/>
                          <a:ea typeface="微軟正黑體" panose="020B0604030504040204" pitchFamily="34" charset="-120"/>
                        </a:rPr>
                        <a:t>)</a:t>
                      </a:r>
                      <a:endParaRPr lang="zh-TW" sz="2000" kern="100" dirty="0">
                        <a:solidFill>
                          <a:srgbClr val="FF0000"/>
                        </a:solidFill>
                        <a:effectLst/>
                        <a:latin typeface="微軟正黑體" panose="020B0604030504040204" pitchFamily="34" charset="-120"/>
                        <a:ea typeface="微軟正黑體" panose="020B0604030504040204" pitchFamily="34" charset="-120"/>
                      </a:endParaRPr>
                    </a:p>
                  </a:txBody>
                  <a:tcPr marL="68580" marR="68580" marT="0" marB="0" anchor="ctr"/>
                </a:tc>
              </a:tr>
              <a:tr h="516614">
                <a:tc vMerge="1">
                  <a:txBody>
                    <a:bodyPr/>
                    <a:lstStyle/>
                    <a:p>
                      <a:endParaRPr lang="zh-TW" altLang="en-US"/>
                    </a:p>
                  </a:txBody>
                  <a:tcPr/>
                </a:tc>
                <a:tc>
                  <a:txBody>
                    <a:bodyPr/>
                    <a:lstStyle/>
                    <a:p>
                      <a:pPr algn="ctr">
                        <a:spcAft>
                          <a:spcPts val="0"/>
                        </a:spcAft>
                      </a:pPr>
                      <a:r>
                        <a:rPr lang="en-US" sz="2000" kern="100" dirty="0">
                          <a:solidFill>
                            <a:srgbClr val="000000"/>
                          </a:solidFill>
                          <a:effectLst/>
                          <a:latin typeface="微軟正黑體" panose="020B0604030504040204" pitchFamily="34" charset="-120"/>
                          <a:ea typeface="微軟正黑體" panose="020B0604030504040204" pitchFamily="34" charset="-120"/>
                        </a:rPr>
                        <a:t>C1-4</a:t>
                      </a:r>
                      <a:endParaRPr 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c>
                  <a:txBody>
                    <a:bodyPr/>
                    <a:lstStyle/>
                    <a:p>
                      <a:pPr algn="ctr">
                        <a:spcAft>
                          <a:spcPts val="0"/>
                        </a:spcAft>
                      </a:pPr>
                      <a:r>
                        <a:rPr lang="zh-TW" sz="2000" kern="100" dirty="0">
                          <a:solidFill>
                            <a:srgbClr val="000000"/>
                          </a:solidFill>
                          <a:effectLst/>
                          <a:latin typeface="微軟正黑體" panose="020B0604030504040204" pitchFamily="34" charset="-120"/>
                          <a:ea typeface="微軟正黑體" panose="020B0604030504040204" pitchFamily="34" charset="-120"/>
                        </a:rPr>
                        <a:t>股票交易策略實務</a:t>
                      </a:r>
                      <a:r>
                        <a:rPr lang="en-US" sz="2000" kern="100" dirty="0">
                          <a:solidFill>
                            <a:srgbClr val="000000"/>
                          </a:solidFill>
                          <a:effectLst/>
                          <a:latin typeface="微軟正黑體" panose="020B0604030504040204" pitchFamily="34" charset="-120"/>
                          <a:ea typeface="微軟正黑體" panose="020B0604030504040204" pitchFamily="34" charset="-120"/>
                        </a:rPr>
                        <a:t>(3</a:t>
                      </a:r>
                      <a:r>
                        <a:rPr lang="zh-TW" sz="2000" kern="100" dirty="0">
                          <a:solidFill>
                            <a:srgbClr val="000000"/>
                          </a:solidFill>
                          <a:effectLst/>
                          <a:latin typeface="微軟正黑體" panose="020B0604030504040204" pitchFamily="34" charset="-120"/>
                          <a:ea typeface="微軟正黑體" panose="020B0604030504040204" pitchFamily="34" charset="-120"/>
                        </a:rPr>
                        <a:t>小時</a:t>
                      </a:r>
                      <a:r>
                        <a:rPr lang="en-US" sz="2000" kern="100" dirty="0">
                          <a:solidFill>
                            <a:srgbClr val="000000"/>
                          </a:solidFill>
                          <a:effectLst/>
                          <a:latin typeface="微軟正黑體" panose="020B0604030504040204" pitchFamily="34" charset="-120"/>
                          <a:ea typeface="微軟正黑體" panose="020B0604030504040204" pitchFamily="34" charset="-120"/>
                        </a:rPr>
                        <a:t>)</a:t>
                      </a:r>
                      <a:endParaRPr 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r>
              <a:tr h="516614">
                <a:tc vMerge="1">
                  <a:txBody>
                    <a:bodyPr/>
                    <a:lstStyle/>
                    <a:p>
                      <a:endParaRPr lang="zh-TW" altLang="en-US"/>
                    </a:p>
                  </a:txBody>
                  <a:tcPr/>
                </a:tc>
                <a:tc>
                  <a:txBody>
                    <a:bodyPr/>
                    <a:lstStyle/>
                    <a:p>
                      <a:pPr algn="ctr">
                        <a:spcAft>
                          <a:spcPts val="0"/>
                        </a:spcAft>
                      </a:pPr>
                      <a:r>
                        <a:rPr lang="en-US" sz="2000" kern="100" dirty="0">
                          <a:solidFill>
                            <a:srgbClr val="000000"/>
                          </a:solidFill>
                          <a:effectLst/>
                          <a:latin typeface="微軟正黑體" panose="020B0604030504040204" pitchFamily="34" charset="-120"/>
                          <a:ea typeface="微軟正黑體" panose="020B0604030504040204" pitchFamily="34" charset="-120"/>
                        </a:rPr>
                        <a:t>C1-5</a:t>
                      </a:r>
                      <a:endParaRPr 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c>
                  <a:txBody>
                    <a:bodyPr/>
                    <a:lstStyle/>
                    <a:p>
                      <a:pPr algn="ctr">
                        <a:spcAft>
                          <a:spcPts val="0"/>
                        </a:spcAft>
                      </a:pPr>
                      <a:r>
                        <a:rPr lang="zh-TW" sz="2000" kern="100" dirty="0">
                          <a:solidFill>
                            <a:srgbClr val="000000"/>
                          </a:solidFill>
                          <a:effectLst/>
                          <a:latin typeface="微軟正黑體" panose="020B0604030504040204" pitchFamily="34" charset="-120"/>
                          <a:ea typeface="微軟正黑體" panose="020B0604030504040204" pitchFamily="34" charset="-120"/>
                        </a:rPr>
                        <a:t>選擇權商品介紹及期貨交易實務</a:t>
                      </a:r>
                      <a:r>
                        <a:rPr lang="en-US" sz="2000" kern="100" dirty="0">
                          <a:solidFill>
                            <a:srgbClr val="000000"/>
                          </a:solidFill>
                          <a:effectLst/>
                          <a:latin typeface="微軟正黑體" panose="020B0604030504040204" pitchFamily="34" charset="-120"/>
                          <a:ea typeface="微軟正黑體" panose="020B0604030504040204" pitchFamily="34" charset="-120"/>
                        </a:rPr>
                        <a:t>(3</a:t>
                      </a:r>
                      <a:r>
                        <a:rPr lang="zh-TW" sz="2000" kern="100" dirty="0">
                          <a:solidFill>
                            <a:srgbClr val="000000"/>
                          </a:solidFill>
                          <a:effectLst/>
                          <a:latin typeface="微軟正黑體" panose="020B0604030504040204" pitchFamily="34" charset="-120"/>
                          <a:ea typeface="微軟正黑體" panose="020B0604030504040204" pitchFamily="34" charset="-120"/>
                        </a:rPr>
                        <a:t>小時</a:t>
                      </a:r>
                      <a:r>
                        <a:rPr lang="en-US" sz="2000" kern="100" dirty="0">
                          <a:solidFill>
                            <a:srgbClr val="000000"/>
                          </a:solidFill>
                          <a:effectLst/>
                          <a:latin typeface="微軟正黑體" panose="020B0604030504040204" pitchFamily="34" charset="-120"/>
                          <a:ea typeface="微軟正黑體" panose="020B0604030504040204" pitchFamily="34" charset="-120"/>
                        </a:rPr>
                        <a:t>)</a:t>
                      </a:r>
                      <a:endParaRPr 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r>
              <a:tr h="484603">
                <a:tc vMerge="1">
                  <a:txBody>
                    <a:bodyPr/>
                    <a:lstStyle/>
                    <a:p>
                      <a:endParaRPr lang="zh-TW" altLang="en-US"/>
                    </a:p>
                  </a:txBody>
                  <a:tcPr/>
                </a:tc>
                <a:tc>
                  <a:txBody>
                    <a:bodyPr/>
                    <a:lstStyle/>
                    <a:p>
                      <a:pPr algn="ctr">
                        <a:spcAft>
                          <a:spcPts val="0"/>
                        </a:spcAft>
                      </a:pPr>
                      <a:r>
                        <a:rPr lang="en-US" sz="2000" kern="100" dirty="0">
                          <a:solidFill>
                            <a:srgbClr val="000000"/>
                          </a:solidFill>
                          <a:effectLst/>
                          <a:latin typeface="微軟正黑體" panose="020B0604030504040204" pitchFamily="34" charset="-120"/>
                          <a:ea typeface="微軟正黑體" panose="020B0604030504040204" pitchFamily="34" charset="-120"/>
                        </a:rPr>
                        <a:t>C1-6</a:t>
                      </a:r>
                      <a:endParaRPr 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c>
                  <a:txBody>
                    <a:bodyPr/>
                    <a:lstStyle/>
                    <a:p>
                      <a:pPr algn="ctr">
                        <a:spcAft>
                          <a:spcPts val="0"/>
                        </a:spcAft>
                      </a:pPr>
                      <a:r>
                        <a:rPr lang="zh-TW" sz="2000" kern="100" dirty="0">
                          <a:solidFill>
                            <a:srgbClr val="000000"/>
                          </a:solidFill>
                          <a:effectLst/>
                          <a:latin typeface="微軟正黑體" panose="020B0604030504040204" pitchFamily="34" charset="-120"/>
                          <a:ea typeface="微軟正黑體" panose="020B0604030504040204" pitchFamily="34" charset="-120"/>
                        </a:rPr>
                        <a:t>如何做好從業準備與未來生涯規劃</a:t>
                      </a:r>
                      <a:r>
                        <a:rPr lang="en-US" sz="2000" kern="100" dirty="0">
                          <a:solidFill>
                            <a:srgbClr val="000000"/>
                          </a:solidFill>
                          <a:effectLst/>
                          <a:latin typeface="微軟正黑體" panose="020B0604030504040204" pitchFamily="34" charset="-120"/>
                          <a:ea typeface="微軟正黑體" panose="020B0604030504040204" pitchFamily="34" charset="-120"/>
                        </a:rPr>
                        <a:t>(3</a:t>
                      </a:r>
                      <a:r>
                        <a:rPr lang="zh-TW" sz="2000" kern="100" dirty="0">
                          <a:solidFill>
                            <a:srgbClr val="000000"/>
                          </a:solidFill>
                          <a:effectLst/>
                          <a:latin typeface="微軟正黑體" panose="020B0604030504040204" pitchFamily="34" charset="-120"/>
                          <a:ea typeface="微軟正黑體" panose="020B0604030504040204" pitchFamily="34" charset="-120"/>
                        </a:rPr>
                        <a:t>小時</a:t>
                      </a:r>
                      <a:r>
                        <a:rPr lang="en-US" sz="2000" kern="100" dirty="0">
                          <a:solidFill>
                            <a:srgbClr val="000000"/>
                          </a:solidFill>
                          <a:effectLst/>
                          <a:latin typeface="微軟正黑體" panose="020B0604030504040204" pitchFamily="34" charset="-120"/>
                          <a:ea typeface="微軟正黑體" panose="020B0604030504040204" pitchFamily="34" charset="-120"/>
                        </a:rPr>
                        <a:t>)</a:t>
                      </a:r>
                      <a:endParaRPr 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r>
              <a:tr h="583017">
                <a:tc vMerge="1">
                  <a:txBody>
                    <a:bodyPr/>
                    <a:lstStyle/>
                    <a:p>
                      <a:endParaRPr lang="zh-TW" alt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TW" sz="2000" kern="100" dirty="0" smtClean="0">
                          <a:solidFill>
                            <a:srgbClr val="000000"/>
                          </a:solidFill>
                          <a:effectLst/>
                          <a:latin typeface="微軟正黑體" panose="020B0604030504040204" pitchFamily="34" charset="-120"/>
                          <a:ea typeface="微軟正黑體" panose="020B0604030504040204" pitchFamily="34" charset="-120"/>
                        </a:rPr>
                        <a:t>C1-7</a:t>
                      </a:r>
                      <a:endParaRPr lang="zh-TW" altLang="zh-TW" sz="2000" kern="100" dirty="0" smtClean="0">
                        <a:effectLst/>
                        <a:latin typeface="微軟正黑體" panose="020B0604030504040204" pitchFamily="34" charset="-120"/>
                        <a:ea typeface="微軟正黑體" panose="020B0604030504040204" pitchFamily="34" charset="-120"/>
                      </a:endParaRPr>
                    </a:p>
                  </a:txBody>
                  <a:tcPr marL="68580" marR="68580" marT="0" marB="0" anchor="ctr"/>
                </a:tc>
                <a:tc>
                  <a:txBody>
                    <a:bodyPr/>
                    <a:lstStyle/>
                    <a:p>
                      <a:pPr algn="ctr">
                        <a:spcAft>
                          <a:spcPts val="0"/>
                        </a:spcAft>
                      </a:pPr>
                      <a:r>
                        <a:rPr lang="zh-TW" sz="2000" kern="100" dirty="0">
                          <a:solidFill>
                            <a:srgbClr val="000000"/>
                          </a:solidFill>
                          <a:effectLst/>
                          <a:latin typeface="微軟正黑體" panose="020B0604030504040204" pitchFamily="34" charset="-120"/>
                          <a:ea typeface="微軟正黑體" panose="020B0604030504040204" pitchFamily="34" charset="-120"/>
                        </a:rPr>
                        <a:t>就業技巧與求職面面觀講座</a:t>
                      </a:r>
                      <a:r>
                        <a:rPr lang="en-US" sz="2000" kern="100" dirty="0">
                          <a:solidFill>
                            <a:srgbClr val="000000"/>
                          </a:solidFill>
                          <a:effectLst/>
                          <a:latin typeface="微軟正黑體" panose="020B0604030504040204" pitchFamily="34" charset="-120"/>
                          <a:ea typeface="微軟正黑體" panose="020B0604030504040204" pitchFamily="34" charset="-120"/>
                        </a:rPr>
                        <a:t>(3</a:t>
                      </a:r>
                      <a:r>
                        <a:rPr lang="zh-TW" sz="2000" kern="100" dirty="0">
                          <a:solidFill>
                            <a:srgbClr val="000000"/>
                          </a:solidFill>
                          <a:effectLst/>
                          <a:latin typeface="微軟正黑體" panose="020B0604030504040204" pitchFamily="34" charset="-120"/>
                          <a:ea typeface="微軟正黑體" panose="020B0604030504040204" pitchFamily="34" charset="-120"/>
                        </a:rPr>
                        <a:t>小時</a:t>
                      </a:r>
                      <a:r>
                        <a:rPr lang="en-US" sz="2000" kern="100" dirty="0">
                          <a:solidFill>
                            <a:srgbClr val="000000"/>
                          </a:solidFill>
                          <a:effectLst/>
                          <a:latin typeface="微軟正黑體" panose="020B0604030504040204" pitchFamily="34" charset="-120"/>
                          <a:ea typeface="微軟正黑體" panose="020B0604030504040204" pitchFamily="34" charset="-120"/>
                        </a:rPr>
                        <a:t>)</a:t>
                      </a:r>
                      <a:endParaRPr 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r>
              <a:tr h="839498">
                <a:tc vMerge="1">
                  <a:txBody>
                    <a:bodyPr/>
                    <a:lstStyle/>
                    <a:p>
                      <a:pPr algn="ctr">
                        <a:spcAft>
                          <a:spcPts val="0"/>
                        </a:spcAft>
                      </a:pPr>
                      <a:endParaRPr lang="zh-TW" sz="2000" kern="100" dirty="0">
                        <a:effectLst/>
                        <a:latin typeface="+mj-ea"/>
                        <a:ea typeface="+mj-ea"/>
                      </a:endParaRPr>
                    </a:p>
                  </a:txBody>
                  <a:tcPr marL="68580" marR="68580" marT="0" marB="0" anchor="ctr"/>
                </a:tc>
                <a:tc>
                  <a:txBody>
                    <a:bodyPr/>
                    <a:lstStyle/>
                    <a:p>
                      <a:pPr algn="ctr">
                        <a:spcAft>
                          <a:spcPts val="0"/>
                        </a:spcAft>
                      </a:pPr>
                      <a:r>
                        <a:rPr lang="en-US" sz="2000" kern="100" dirty="0" smtClean="0">
                          <a:solidFill>
                            <a:srgbClr val="000000"/>
                          </a:solidFill>
                          <a:effectLst/>
                          <a:latin typeface="微軟正黑體" panose="020B0604030504040204" pitchFamily="34" charset="-120"/>
                          <a:ea typeface="微軟正黑體" panose="020B0604030504040204" pitchFamily="34" charset="-120"/>
                        </a:rPr>
                        <a:t>C1-</a:t>
                      </a:r>
                      <a:r>
                        <a:rPr lang="en-US" altLang="zh-TW" sz="2000" kern="100" dirty="0" smtClean="0">
                          <a:solidFill>
                            <a:srgbClr val="000000"/>
                          </a:solidFill>
                          <a:effectLst/>
                          <a:latin typeface="微軟正黑體" panose="020B0604030504040204" pitchFamily="34" charset="-120"/>
                          <a:ea typeface="微軟正黑體" panose="020B0604030504040204" pitchFamily="34" charset="-120"/>
                        </a:rPr>
                        <a:t>8</a:t>
                      </a:r>
                      <a:endParaRPr lang="zh-TW" sz="2000" kern="100" dirty="0">
                        <a:effectLst/>
                        <a:latin typeface="微軟正黑體" panose="020B0604030504040204" pitchFamily="34" charset="-120"/>
                        <a:ea typeface="微軟正黑體" panose="020B0604030504040204" pitchFamily="34" charset="-120"/>
                      </a:endParaRPr>
                    </a:p>
                  </a:txBody>
                  <a:tcPr marL="68580" marR="68580" marT="0" marB="0" anchor="ctr"/>
                </a:tc>
                <a:tc>
                  <a:txBody>
                    <a:bodyPr/>
                    <a:lstStyle/>
                    <a:p>
                      <a:pPr algn="ctr">
                        <a:spcAft>
                          <a:spcPts val="0"/>
                        </a:spcAft>
                      </a:pPr>
                      <a:r>
                        <a:rPr kumimoji="0" lang="zh-TW" sz="2000" kern="100" dirty="0">
                          <a:solidFill>
                            <a:srgbClr val="FF0000"/>
                          </a:solidFill>
                          <a:effectLst/>
                          <a:latin typeface="微軟正黑體" panose="020B0604030504040204" pitchFamily="34" charset="-120"/>
                          <a:ea typeface="微軟正黑體" panose="020B0604030504040204" pitchFamily="34" charset="-120"/>
                          <a:cs typeface="+mn-cs"/>
                        </a:rPr>
                        <a:t>如何掌握投入金融市場的決勝點講座</a:t>
                      </a:r>
                      <a:r>
                        <a:rPr kumimoji="0" lang="en-US" sz="2000" kern="100" dirty="0">
                          <a:solidFill>
                            <a:srgbClr val="FF0000"/>
                          </a:solidFill>
                          <a:effectLst/>
                          <a:latin typeface="微軟正黑體" panose="020B0604030504040204" pitchFamily="34" charset="-120"/>
                          <a:ea typeface="微軟正黑體" panose="020B0604030504040204" pitchFamily="34" charset="-120"/>
                          <a:cs typeface="+mn-cs"/>
                        </a:rPr>
                        <a:t>(3</a:t>
                      </a:r>
                      <a:r>
                        <a:rPr kumimoji="0" lang="zh-TW" sz="2000" kern="100" dirty="0">
                          <a:solidFill>
                            <a:srgbClr val="FF0000"/>
                          </a:solidFill>
                          <a:effectLst/>
                          <a:latin typeface="微軟正黑體" panose="020B0604030504040204" pitchFamily="34" charset="-120"/>
                          <a:ea typeface="微軟正黑體" panose="020B0604030504040204" pitchFamily="34" charset="-120"/>
                          <a:cs typeface="+mn-cs"/>
                        </a:rPr>
                        <a:t>小時</a:t>
                      </a:r>
                      <a:r>
                        <a:rPr kumimoji="0" lang="en-US" sz="2000" kern="100" dirty="0">
                          <a:solidFill>
                            <a:srgbClr val="FF0000"/>
                          </a:solidFill>
                          <a:effectLst/>
                          <a:latin typeface="微軟正黑體" panose="020B0604030504040204" pitchFamily="34" charset="-120"/>
                          <a:ea typeface="微軟正黑體" panose="020B0604030504040204" pitchFamily="34" charset="-120"/>
                          <a:cs typeface="+mn-cs"/>
                        </a:rPr>
                        <a:t>)</a:t>
                      </a:r>
                      <a:endParaRPr kumimoji="0" lang="zh-TW" sz="2000" kern="100" dirty="0">
                        <a:solidFill>
                          <a:srgbClr val="FF0000"/>
                        </a:solidFill>
                        <a:effectLst/>
                        <a:latin typeface="微軟正黑體" panose="020B0604030504040204" pitchFamily="34" charset="-120"/>
                        <a:ea typeface="微軟正黑體" panose="020B0604030504040204" pitchFamily="34" charset="-120"/>
                        <a:cs typeface="+mn-cs"/>
                      </a:endParaRPr>
                    </a:p>
                  </a:txBody>
                  <a:tcPr marL="68580" marR="68580" marT="0" marB="0" anchor="ctr"/>
                </a:tc>
              </a:tr>
            </a:tbl>
          </a:graphicData>
        </a:graphic>
      </p:graphicFrame>
      <p:sp>
        <p:nvSpPr>
          <p:cNvPr id="6" name="Title 1"/>
          <p:cNvSpPr>
            <a:spLocks noGrp="1"/>
          </p:cNvSpPr>
          <p:nvPr>
            <p:ph type="title"/>
            <p:custDataLst>
              <p:tags r:id="rId2"/>
            </p:custDataLst>
          </p:nvPr>
        </p:nvSpPr>
        <p:spPr>
          <a:xfrm>
            <a:off x="323528" y="476672"/>
            <a:ext cx="8147248" cy="914400"/>
          </a:xfrm>
        </p:spPr>
        <p:txBody>
          <a:bodyPr>
            <a:noAutofit/>
          </a:bodyPr>
          <a:lstStyle/>
          <a:p>
            <a:pPr fontAlgn="auto">
              <a:spcAft>
                <a:spcPts val="0"/>
              </a:spcAft>
              <a:defRPr/>
            </a:pPr>
            <a:r>
              <a:rPr lang="zh-TW" altLang="en-US" sz="3600" b="1" dirty="0" smtClean="0">
                <a:solidFill>
                  <a:srgbClr val="953735"/>
                </a:solidFill>
                <a:effectLst>
                  <a:outerShdw blurRad="38100" dist="38100" dir="2700000" algn="tl">
                    <a:srgbClr val="000000">
                      <a:alpha val="43137"/>
                    </a:srgbClr>
                  </a:outerShdw>
                </a:effectLst>
              </a:rPr>
              <a:t>伍、</a:t>
            </a:r>
            <a:r>
              <a:rPr lang="zh-TW" altLang="en-US" sz="3600" b="1" dirty="0">
                <a:solidFill>
                  <a:srgbClr val="953735"/>
                </a:solidFill>
                <a:effectLst>
                  <a:outerShdw blurRad="38100" dist="38100" dir="2700000" algn="tl">
                    <a:srgbClr val="000000">
                      <a:alpha val="43137"/>
                    </a:srgbClr>
                  </a:outerShdw>
                </a:effectLst>
              </a:rPr>
              <a:t>專</a:t>
            </a:r>
            <a:r>
              <a:rPr lang="zh-TW" altLang="en-US" sz="3600" b="1" dirty="0" smtClean="0">
                <a:solidFill>
                  <a:srgbClr val="953735"/>
                </a:solidFill>
                <a:effectLst>
                  <a:outerShdw blurRad="38100" dist="38100" dir="2700000" algn="tl">
                    <a:srgbClr val="000000">
                      <a:alpha val="43137"/>
                    </a:srgbClr>
                  </a:outerShdw>
                </a:effectLst>
              </a:rPr>
              <a:t>班課程介紹</a:t>
            </a:r>
            <a:r>
              <a:rPr lang="en-US" altLang="zh-TW" sz="3600" b="1" dirty="0" smtClean="0">
                <a:solidFill>
                  <a:srgbClr val="953735"/>
                </a:solidFill>
                <a:effectLst>
                  <a:outerShdw blurRad="38100" dist="38100" dir="2700000" algn="tl">
                    <a:srgbClr val="000000">
                      <a:alpha val="43137"/>
                    </a:srgbClr>
                  </a:outerShdw>
                </a:effectLst>
              </a:rPr>
              <a:t>-</a:t>
            </a:r>
            <a:r>
              <a:rPr lang="zh-TW" altLang="en-US" sz="3600" b="1" dirty="0" smtClean="0">
                <a:solidFill>
                  <a:srgbClr val="953735"/>
                </a:solidFill>
                <a:effectLst>
                  <a:outerShdw blurRad="38100" dist="38100" dir="2700000" algn="tl">
                    <a:srgbClr val="000000">
                      <a:alpha val="43137"/>
                    </a:srgbClr>
                  </a:outerShdw>
                </a:effectLst>
              </a:rPr>
              <a:t>上課時間與課程架構</a:t>
            </a:r>
            <a:endParaRPr altLang="en-US" sz="3600" b="1" dirty="0" smtClean="0">
              <a:solidFill>
                <a:srgbClr val="953735"/>
              </a:solidFill>
              <a:effectLst>
                <a:outerShdw blurRad="38100" dist="38100" dir="2700000" algn="tl">
                  <a:srgbClr val="000000">
                    <a:alpha val="43137"/>
                  </a:srgbClr>
                </a:outerShdw>
              </a:effectLst>
              <a:ea typeface="微軟正黑體"/>
            </a:endParaRPr>
          </a:p>
        </p:txBody>
      </p:sp>
    </p:spTree>
    <p:custDataLst>
      <p:tags r:id="rId1"/>
    </p:custDataLst>
  </p:cSld>
  <p:clrMapOvr>
    <a:masterClrMapping/>
  </p:clrMapOvr>
  <p:transition spd="slow">
    <p:blinds/>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custDataLst>
              <p:tags r:id="rId2"/>
            </p:custDataLst>
          </p:nvPr>
        </p:nvSpPr>
        <p:spPr>
          <a:xfrm>
            <a:off x="467544" y="476672"/>
            <a:ext cx="8229600" cy="1143000"/>
          </a:xfrm>
        </p:spPr>
        <p:txBody>
          <a:bodyPr>
            <a:normAutofit/>
          </a:bodyPr>
          <a:lstStyle/>
          <a:p>
            <a:pPr fontAlgn="auto">
              <a:spcAft>
                <a:spcPts val="0"/>
              </a:spcAft>
              <a:defRPr/>
            </a:pPr>
            <a:r>
              <a:rPr lang="zh-TW" altLang="en-US" sz="3600" b="1" dirty="0" smtClean="0">
                <a:solidFill>
                  <a:srgbClr val="953735"/>
                </a:solidFill>
                <a:effectLst>
                  <a:outerShdw blurRad="38100" dist="38100" dir="2700000" algn="tl">
                    <a:srgbClr val="000000">
                      <a:alpha val="43137"/>
                    </a:srgbClr>
                  </a:outerShdw>
                </a:effectLst>
                <a:latin typeface="微軟正黑體"/>
                <a:ea typeface="微軟正黑體"/>
              </a:rPr>
              <a:t>伍、</a:t>
            </a:r>
            <a:r>
              <a:rPr lang="zh-TW" altLang="en-US" sz="3600" b="1" dirty="0" smtClean="0">
                <a:solidFill>
                  <a:srgbClr val="953735"/>
                </a:solidFill>
                <a:effectLst>
                  <a:outerShdw blurRad="38100" dist="38100" dir="2700000" algn="tl">
                    <a:srgbClr val="000000">
                      <a:alpha val="43137"/>
                    </a:srgbClr>
                  </a:outerShdw>
                </a:effectLst>
              </a:rPr>
              <a:t>專班課程介紹</a:t>
            </a:r>
            <a:r>
              <a:rPr lang="en-US" altLang="zh-TW" sz="3600" b="1" dirty="0" smtClean="0">
                <a:solidFill>
                  <a:srgbClr val="953735"/>
                </a:solidFill>
                <a:effectLst>
                  <a:outerShdw blurRad="38100" dist="38100" dir="2700000" algn="tl">
                    <a:srgbClr val="000000">
                      <a:alpha val="43137"/>
                    </a:srgbClr>
                  </a:outerShdw>
                </a:effectLst>
              </a:rPr>
              <a:t>-</a:t>
            </a:r>
            <a:r>
              <a:rPr lang="zh-TW" altLang="en-US" sz="3600" b="1" dirty="0" smtClean="0">
                <a:solidFill>
                  <a:srgbClr val="953735"/>
                </a:solidFill>
                <a:effectLst>
                  <a:outerShdw blurRad="38100" dist="38100" dir="2700000" algn="tl">
                    <a:srgbClr val="000000">
                      <a:alpha val="43137"/>
                    </a:srgbClr>
                  </a:outerShdw>
                </a:effectLst>
              </a:rPr>
              <a:t>講師邀請</a:t>
            </a:r>
            <a:endParaRPr altLang="en-US" sz="3600" b="1" dirty="0" smtClean="0">
              <a:solidFill>
                <a:srgbClr val="953735"/>
              </a:solidFill>
              <a:effectLst>
                <a:outerShdw blurRad="38100" dist="38100" dir="2700000" algn="tl">
                  <a:srgbClr val="000000">
                    <a:alpha val="43137"/>
                  </a:srgbClr>
                </a:outerShdw>
              </a:effectLst>
              <a:ea typeface="微軟正黑體"/>
            </a:endParaRPr>
          </a:p>
        </p:txBody>
      </p:sp>
      <p:sp>
        <p:nvSpPr>
          <p:cNvPr id="70659" name="Content Placeholder 3"/>
          <p:cNvSpPr>
            <a:spLocks noGrp="1"/>
          </p:cNvSpPr>
          <p:nvPr>
            <p:ph idx="1"/>
          </p:nvPr>
        </p:nvSpPr>
        <p:spPr>
          <a:xfrm>
            <a:off x="251520" y="1772816"/>
            <a:ext cx="8496944" cy="4536504"/>
          </a:xfrm>
          <a:ln/>
        </p:spPr>
        <p:style>
          <a:lnRef idx="1">
            <a:schemeClr val="accent3"/>
          </a:lnRef>
          <a:fillRef idx="2">
            <a:schemeClr val="accent3"/>
          </a:fillRef>
          <a:effectRef idx="1">
            <a:schemeClr val="accent3"/>
          </a:effectRef>
          <a:fontRef idx="minor">
            <a:schemeClr val="dk1"/>
          </a:fontRef>
        </p:style>
        <p:txBody>
          <a:bodyPr>
            <a:normAutofit fontScale="85000" lnSpcReduction="10000"/>
          </a:bodyPr>
          <a:lstStyle/>
          <a:p>
            <a:pPr>
              <a:lnSpc>
                <a:spcPct val="160000"/>
              </a:lnSpc>
              <a:buNone/>
              <a:defRPr/>
            </a:pPr>
            <a:r>
              <a:rPr lang="zh-TW" altLang="en-US" sz="2200" b="1" dirty="0">
                <a:solidFill>
                  <a:srgbClr val="000000"/>
                </a:solidFill>
                <a:latin typeface="微軟正黑體" pitchFamily="34" charset="-120"/>
                <a:ea typeface="微軟正黑體" pitchFamily="34" charset="-120"/>
              </a:rPr>
              <a:t> </a:t>
            </a:r>
            <a:r>
              <a:rPr lang="zh-TW" altLang="en-US" sz="2200" b="1" dirty="0" smtClean="0">
                <a:solidFill>
                  <a:srgbClr val="000000"/>
                </a:solidFill>
                <a:latin typeface="微軟正黑體" pitchFamily="34" charset="-120"/>
                <a:ea typeface="微軟正黑體" pitchFamily="34" charset="-120"/>
              </a:rPr>
              <a:t>   為</a:t>
            </a:r>
            <a:r>
              <a:rPr lang="zh-TW" altLang="en-US" sz="2200" b="1" dirty="0">
                <a:solidFill>
                  <a:srgbClr val="000000"/>
                </a:solidFill>
                <a:latin typeface="微軟正黑體" pitchFamily="34" charset="-120"/>
                <a:ea typeface="微軟正黑體" pitchFamily="34" charset="-120"/>
              </a:rPr>
              <a:t>強化本專班課程內容與學校授課之差異化與特色，講座師資依不同課程模組分別邀聘</a:t>
            </a:r>
            <a:r>
              <a:rPr lang="zh-TW" altLang="en-US" sz="2200" b="1" u="sng" dirty="0">
                <a:solidFill>
                  <a:srgbClr val="0000CC"/>
                </a:solidFill>
                <a:effectLst>
                  <a:outerShdw blurRad="38100" dist="38100" dir="2700000" algn="tl">
                    <a:srgbClr val="000000">
                      <a:alpha val="43137"/>
                    </a:srgbClr>
                  </a:outerShdw>
                </a:effectLst>
                <a:latin typeface="微軟正黑體" pitchFamily="34" charset="-120"/>
                <a:ea typeface="微軟正黑體" pitchFamily="34" charset="-120"/>
              </a:rPr>
              <a:t>產、官、學界專家</a:t>
            </a:r>
            <a:r>
              <a:rPr lang="zh-TW" altLang="en-US" sz="2200" b="1" u="sng" dirty="0">
                <a:solidFill>
                  <a:srgbClr val="000000"/>
                </a:solidFill>
                <a:effectLst>
                  <a:outerShdw blurRad="38100" dist="38100" dir="2700000" algn="tl">
                    <a:srgbClr val="000000">
                      <a:alpha val="43137"/>
                    </a:srgbClr>
                  </a:outerShdw>
                </a:effectLst>
                <a:latin typeface="微軟正黑體" pitchFamily="34" charset="-120"/>
                <a:ea typeface="微軟正黑體" pitchFamily="34" charset="-120"/>
              </a:rPr>
              <a:t>講授</a:t>
            </a:r>
            <a:r>
              <a:rPr lang="zh-TW" altLang="en-US" sz="2200" b="1" dirty="0">
                <a:solidFill>
                  <a:srgbClr val="000000"/>
                </a:solidFill>
                <a:latin typeface="微軟正黑體" pitchFamily="34" charset="-120"/>
                <a:ea typeface="微軟正黑體" pitchFamily="34" charset="-120"/>
              </a:rPr>
              <a:t>，以期達到產學銜接與實務傳承之目的</a:t>
            </a:r>
            <a:endParaRPr lang="en-US" altLang="zh-TW" sz="2200" b="1" dirty="0">
              <a:solidFill>
                <a:srgbClr val="000000"/>
              </a:solidFill>
              <a:latin typeface="微軟正黑體" pitchFamily="34" charset="-120"/>
              <a:ea typeface="微軟正黑體" pitchFamily="34" charset="-120"/>
            </a:endParaRPr>
          </a:p>
          <a:p>
            <a:pPr lvl="1" indent="-273050">
              <a:lnSpc>
                <a:spcPct val="160000"/>
              </a:lnSpc>
              <a:buClr>
                <a:srgbClr val="0BD0D9"/>
              </a:buClr>
              <a:buFont typeface="Wingdings" pitchFamily="2" charset="2"/>
              <a:buChar char="Ø"/>
              <a:defRPr/>
            </a:pPr>
            <a:r>
              <a:rPr lang="zh-TW" altLang="en-US" sz="2200" b="1" u="sng" dirty="0">
                <a:solidFill>
                  <a:srgbClr val="0000CC"/>
                </a:solidFill>
                <a:latin typeface="微軟正黑體" pitchFamily="34" charset="-120"/>
                <a:ea typeface="微軟正黑體" pitchFamily="34" charset="-120"/>
              </a:rPr>
              <a:t>金融基礎教育</a:t>
            </a:r>
            <a:r>
              <a:rPr lang="en-US" altLang="zh-TW" sz="2200" b="1" u="sng" dirty="0">
                <a:solidFill>
                  <a:srgbClr val="0000CC"/>
                </a:solidFill>
                <a:latin typeface="微軟正黑體" pitchFamily="34" charset="-120"/>
                <a:ea typeface="微軟正黑體" pitchFamily="34" charset="-120"/>
              </a:rPr>
              <a:t>(A</a:t>
            </a:r>
            <a:r>
              <a:rPr lang="zh-TW" altLang="en-US" sz="2200" b="1" u="sng" dirty="0">
                <a:solidFill>
                  <a:srgbClr val="0000CC"/>
                </a:solidFill>
                <a:latin typeface="微軟正黑體" pitchFamily="34" charset="-120"/>
                <a:ea typeface="微軟正黑體" pitchFamily="34" charset="-120"/>
              </a:rPr>
              <a:t>模組</a:t>
            </a:r>
            <a:r>
              <a:rPr lang="en-US" altLang="zh-TW" sz="2200" b="1" u="sng" dirty="0">
                <a:solidFill>
                  <a:srgbClr val="0000CC"/>
                </a:solidFill>
                <a:latin typeface="微軟正黑體" pitchFamily="34" charset="-120"/>
                <a:ea typeface="微軟正黑體" pitchFamily="34" charset="-120"/>
              </a:rPr>
              <a:t>)</a:t>
            </a:r>
            <a:r>
              <a:rPr lang="zh-TW" altLang="en-US" sz="2200" b="1" dirty="0">
                <a:solidFill>
                  <a:srgbClr val="000000"/>
                </a:solidFill>
                <a:latin typeface="微軟正黑體" pitchFamily="34" charset="-120"/>
                <a:ea typeface="微軟正黑體" pitchFamily="34" charset="-120"/>
              </a:rPr>
              <a:t>，著重於金融產業總覽及市場發展概況，擬邀請具有高瞻理念業界及主管機關等高層專題演講或座談</a:t>
            </a:r>
            <a:endParaRPr lang="en-US" altLang="zh-TW" sz="2200" b="1" dirty="0">
              <a:solidFill>
                <a:srgbClr val="000000"/>
              </a:solidFill>
              <a:latin typeface="微軟正黑體" pitchFamily="34" charset="-120"/>
              <a:ea typeface="微軟正黑體" pitchFamily="34" charset="-120"/>
            </a:endParaRPr>
          </a:p>
          <a:p>
            <a:pPr lvl="1" indent="-273050">
              <a:lnSpc>
                <a:spcPct val="160000"/>
              </a:lnSpc>
              <a:buClr>
                <a:srgbClr val="0BD0D9"/>
              </a:buClr>
              <a:buFont typeface="Wingdings" pitchFamily="2" charset="2"/>
              <a:buChar char="Ø"/>
              <a:defRPr/>
            </a:pPr>
            <a:r>
              <a:rPr lang="zh-TW" altLang="en-US" sz="2200" b="1" u="sng" dirty="0">
                <a:solidFill>
                  <a:srgbClr val="0000CC"/>
                </a:solidFill>
                <a:latin typeface="微軟正黑體" pitchFamily="34" charset="-120"/>
                <a:ea typeface="微軟正黑體" pitchFamily="34" charset="-120"/>
              </a:rPr>
              <a:t>金融專業證照</a:t>
            </a:r>
            <a:r>
              <a:rPr lang="en-US" altLang="zh-TW" sz="2200" b="1" u="sng" dirty="0">
                <a:solidFill>
                  <a:srgbClr val="0000CC"/>
                </a:solidFill>
                <a:latin typeface="微軟正黑體" pitchFamily="34" charset="-120"/>
                <a:ea typeface="微軟正黑體" pitchFamily="34" charset="-120"/>
              </a:rPr>
              <a:t>(B</a:t>
            </a:r>
            <a:r>
              <a:rPr lang="zh-TW" altLang="zh-TW" sz="2200" b="1" u="sng" dirty="0">
                <a:solidFill>
                  <a:srgbClr val="0000CC"/>
                </a:solidFill>
                <a:latin typeface="微軟正黑體" pitchFamily="34" charset="-120"/>
                <a:ea typeface="微軟正黑體" pitchFamily="34" charset="-120"/>
              </a:rPr>
              <a:t>模組</a:t>
            </a:r>
            <a:r>
              <a:rPr lang="en-US" altLang="zh-TW" sz="2200" b="1" u="sng" dirty="0">
                <a:solidFill>
                  <a:srgbClr val="0000CC"/>
                </a:solidFill>
                <a:latin typeface="微軟正黑體" pitchFamily="34" charset="-120"/>
                <a:ea typeface="微軟正黑體" pitchFamily="34" charset="-120"/>
              </a:rPr>
              <a:t>)</a:t>
            </a:r>
            <a:r>
              <a:rPr lang="zh-TW" altLang="en-US" sz="2200" b="1" dirty="0">
                <a:solidFill>
                  <a:srgbClr val="000000"/>
                </a:solidFill>
                <a:latin typeface="微軟正黑體" pitchFamily="34" charset="-120"/>
                <a:ea typeface="微軟正黑體" pitchFamily="34" charset="-120"/>
              </a:rPr>
              <a:t>，</a:t>
            </a:r>
            <a:r>
              <a:rPr lang="zh-TW" altLang="zh-TW" sz="2200" b="1" dirty="0">
                <a:solidFill>
                  <a:srgbClr val="000000"/>
                </a:solidFill>
                <a:latin typeface="微軟正黑體" pitchFamily="34" charset="-120"/>
                <a:ea typeface="微軟正黑體" pitchFamily="34" charset="-120"/>
              </a:rPr>
              <a:t>著重於證照考試</a:t>
            </a:r>
            <a:r>
              <a:rPr lang="zh-TW" altLang="en-US" sz="2200" b="1" dirty="0">
                <a:solidFill>
                  <a:srgbClr val="000000"/>
                </a:solidFill>
                <a:latin typeface="微軟正黑體" pitchFamily="34" charset="-120"/>
                <a:ea typeface="微軟正黑體" pitchFamily="34" charset="-120"/>
              </a:rPr>
              <a:t>重點教學與輔導，擬邀請熟悉法規與理論基礎之業界中高階主管、監理官及教授等講座</a:t>
            </a:r>
            <a:endParaRPr lang="en-US" altLang="zh-TW" sz="2200" b="1" dirty="0">
              <a:solidFill>
                <a:srgbClr val="000000"/>
              </a:solidFill>
              <a:latin typeface="微軟正黑體" pitchFamily="34" charset="-120"/>
              <a:ea typeface="微軟正黑體" pitchFamily="34" charset="-120"/>
            </a:endParaRPr>
          </a:p>
          <a:p>
            <a:pPr lvl="1" indent="-273050">
              <a:lnSpc>
                <a:spcPct val="160000"/>
              </a:lnSpc>
              <a:buClr>
                <a:srgbClr val="0BD0D9"/>
              </a:buClr>
              <a:buFont typeface="Wingdings" pitchFamily="2" charset="2"/>
              <a:buChar char="Ø"/>
              <a:defRPr/>
            </a:pPr>
            <a:r>
              <a:rPr lang="zh-TW" altLang="en-US" sz="2200" b="1" u="sng" dirty="0">
                <a:solidFill>
                  <a:srgbClr val="0000CC"/>
                </a:solidFill>
                <a:latin typeface="微軟正黑體" pitchFamily="34" charset="-120"/>
                <a:ea typeface="微軟正黑體" pitchFamily="34" charset="-120"/>
              </a:rPr>
              <a:t>金融實務專業</a:t>
            </a:r>
            <a:r>
              <a:rPr lang="en-US" altLang="zh-TW" sz="2200" b="1" u="sng" dirty="0">
                <a:solidFill>
                  <a:srgbClr val="0000CC"/>
                </a:solidFill>
                <a:latin typeface="微軟正黑體" pitchFamily="34" charset="-120"/>
                <a:ea typeface="微軟正黑體" pitchFamily="34" charset="-120"/>
              </a:rPr>
              <a:t>(C</a:t>
            </a:r>
            <a:r>
              <a:rPr lang="zh-TW" altLang="zh-TW" sz="2200" b="1" u="sng" dirty="0">
                <a:solidFill>
                  <a:srgbClr val="0000CC"/>
                </a:solidFill>
                <a:latin typeface="微軟正黑體" pitchFamily="34" charset="-120"/>
                <a:ea typeface="微軟正黑體" pitchFamily="34" charset="-120"/>
              </a:rPr>
              <a:t>模組</a:t>
            </a:r>
            <a:r>
              <a:rPr lang="en-US" altLang="zh-TW" sz="2200" b="1" u="sng" dirty="0">
                <a:solidFill>
                  <a:srgbClr val="0000CC"/>
                </a:solidFill>
                <a:latin typeface="微軟正黑體" pitchFamily="34" charset="-120"/>
                <a:ea typeface="微軟正黑體" pitchFamily="34" charset="-120"/>
              </a:rPr>
              <a:t>)</a:t>
            </a:r>
            <a:r>
              <a:rPr lang="zh-TW" altLang="en-US" sz="2200" b="1" dirty="0">
                <a:solidFill>
                  <a:srgbClr val="000000"/>
                </a:solidFill>
                <a:latin typeface="微軟正黑體" pitchFamily="34" charset="-120"/>
                <a:ea typeface="微軟正黑體" pitchFamily="34" charset="-120"/>
              </a:rPr>
              <a:t>，著重於金融實務學習與金融職涯預備，擬邀請市場管理及業界資深人士等講座， 分享實務與傳承經驗，並傳授求職與從業準備技巧</a:t>
            </a:r>
            <a:endParaRPr lang="zh-TW" altLang="zh-TW" sz="2200" b="1" dirty="0">
              <a:solidFill>
                <a:srgbClr val="000000"/>
              </a:solidFill>
              <a:latin typeface="微軟正黑體" pitchFamily="34" charset="-120"/>
              <a:ea typeface="微軟正黑體" pitchFamily="34" charset="-120"/>
            </a:endParaRPr>
          </a:p>
          <a:p>
            <a:pPr marL="274320" indent="-274320" fontAlgn="auto">
              <a:spcAft>
                <a:spcPts val="0"/>
              </a:spcAft>
              <a:buClr>
                <a:schemeClr val="accent3"/>
              </a:buClr>
              <a:buFont typeface="Wingdings 2"/>
              <a:buNone/>
              <a:defRPr/>
            </a:pPr>
            <a:endParaRPr lang="zh-TW" altLang="zh-TW" sz="2400" b="1" dirty="0" smtClean="0">
              <a:solidFill>
                <a:srgbClr val="0000CC"/>
              </a:solidFill>
              <a:latin typeface="微軟正黑體" pitchFamily="34" charset="-120"/>
              <a:ea typeface="微軟正黑體" pitchFamily="34" charset="-120"/>
            </a:endParaRPr>
          </a:p>
        </p:txBody>
      </p:sp>
      <p:sp>
        <p:nvSpPr>
          <p:cNvPr id="5" name="Slide Number Placeholder 5"/>
          <p:cNvSpPr>
            <a:spLocks noGrp="1"/>
          </p:cNvSpPr>
          <p:nvPr>
            <p:ph type="sldNum" sz="quarter" idx="12"/>
          </p:nvPr>
        </p:nvSpPr>
        <p:spPr/>
        <p:txBody>
          <a:bodyPr/>
          <a:lstStyle/>
          <a:p>
            <a:pPr>
              <a:defRPr/>
            </a:pPr>
            <a:fld id="{AEE97BB7-E0D6-4B3B-B778-104244BDDD91}" type="slidenum">
              <a:rPr lang="en-US" altLang="zh-TW"/>
              <a:pPr>
                <a:defRPr/>
              </a:pPr>
              <a:t>19</a:t>
            </a:fld>
            <a:endParaRPr/>
          </a:p>
        </p:txBody>
      </p:sp>
    </p:spTree>
    <p:custDataLst>
      <p:tags r:id="rId1"/>
    </p:custDataLst>
  </p:cSld>
  <p:clrMapOvr>
    <a:masterClrMapping/>
  </p:clrMapOvr>
  <p:transition spd="slow">
    <p:blinds/>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827584" y="260648"/>
            <a:ext cx="4648200" cy="914400"/>
          </a:xfrm>
        </p:spPr>
        <p:txBody>
          <a:bodyPr>
            <a:normAutofit/>
          </a:bodyPr>
          <a:lstStyle/>
          <a:p>
            <a:pPr fontAlgn="auto">
              <a:spcAft>
                <a:spcPts val="0"/>
              </a:spcAft>
              <a:defRPr/>
            </a:pPr>
            <a:r>
              <a:rPr lang="zh-TW" altLang="en-US" sz="4000" b="1" dirty="0">
                <a:solidFill>
                  <a:srgbClr val="002060"/>
                </a:solidFill>
                <a:effectLst>
                  <a:outerShdw blurRad="38100" dist="38100" dir="2700000" algn="tl">
                    <a:srgbClr val="000000">
                      <a:alpha val="43137"/>
                    </a:srgbClr>
                  </a:outerShdw>
                </a:effectLst>
              </a:rPr>
              <a:t>綱　要</a:t>
            </a:r>
            <a:endParaRPr altLang="en-US" sz="4000" b="1" dirty="0" smtClean="0">
              <a:solidFill>
                <a:srgbClr val="953735"/>
              </a:solidFill>
              <a:effectLst>
                <a:outerShdw blurRad="38100" dist="38100" dir="2700000" algn="tl">
                  <a:srgbClr val="000000">
                    <a:alpha val="43137"/>
                  </a:srgbClr>
                </a:outerShdw>
              </a:effectLst>
              <a:ea typeface="微軟正黑體"/>
            </a:endParaRPr>
          </a:p>
        </p:txBody>
      </p:sp>
      <p:sp>
        <p:nvSpPr>
          <p:cNvPr id="6" name="Slide Number Placeholder 5"/>
          <p:cNvSpPr>
            <a:spLocks noGrp="1"/>
          </p:cNvSpPr>
          <p:nvPr>
            <p:ph type="sldNum" sz="quarter" idx="12"/>
          </p:nvPr>
        </p:nvSpPr>
        <p:spPr/>
        <p:txBody>
          <a:bodyPr/>
          <a:lstStyle/>
          <a:p>
            <a:pPr>
              <a:defRPr/>
            </a:pPr>
            <a:fld id="{58A4293E-8D47-4F99-BA41-9393E4CD4170}" type="slidenum">
              <a:rPr lang="en-US" altLang="zh-TW"/>
              <a:pPr>
                <a:defRPr/>
              </a:pPr>
              <a:t>2</a:t>
            </a:fld>
            <a:endParaRPr/>
          </a:p>
        </p:txBody>
      </p:sp>
      <p:grpSp>
        <p:nvGrpSpPr>
          <p:cNvPr id="7" name="群組 35"/>
          <p:cNvGrpSpPr>
            <a:grpSpLocks/>
          </p:cNvGrpSpPr>
          <p:nvPr/>
        </p:nvGrpSpPr>
        <p:grpSpPr bwMode="auto">
          <a:xfrm>
            <a:off x="771706" y="1893988"/>
            <a:ext cx="7194550" cy="665162"/>
            <a:chOff x="762000" y="1295400"/>
            <a:chExt cx="7010400" cy="665163"/>
          </a:xfrm>
        </p:grpSpPr>
        <p:sp>
          <p:nvSpPr>
            <p:cNvPr id="8" name="AutoShape 21"/>
            <p:cNvSpPr>
              <a:spLocks noChangeArrowheads="1"/>
            </p:cNvSpPr>
            <p:nvPr/>
          </p:nvSpPr>
          <p:spPr bwMode="gray">
            <a:xfrm>
              <a:off x="1079500" y="1344613"/>
              <a:ext cx="6692900" cy="598487"/>
            </a:xfrm>
            <a:prstGeom prst="roundRect">
              <a:avLst>
                <a:gd name="adj" fmla="val 50000"/>
              </a:avLst>
            </a:prstGeom>
            <a:noFill/>
            <a:ln w="38100" algn="ctr">
              <a:solidFill>
                <a:schemeClr val="tx2"/>
              </a:solidFill>
              <a:round/>
              <a:headEnd/>
              <a:tailEnd/>
            </a:ln>
          </p:spPr>
          <p:txBody>
            <a:bodyPr vert="eaVert" wrap="none" anchor="ctr"/>
            <a:lstStyle/>
            <a:p>
              <a:endParaRPr kumimoji="0" lang="zh-TW" altLang="en-US">
                <a:ea typeface="標楷體" pitchFamily="65" charset="-120"/>
              </a:endParaRPr>
            </a:p>
          </p:txBody>
        </p:sp>
        <p:sp>
          <p:nvSpPr>
            <p:cNvPr id="9" name="Oval 22"/>
            <p:cNvSpPr>
              <a:spLocks noChangeArrowheads="1"/>
            </p:cNvSpPr>
            <p:nvPr/>
          </p:nvSpPr>
          <p:spPr bwMode="gray">
            <a:xfrm rot="1758052">
              <a:off x="784225" y="1317625"/>
              <a:ext cx="781050" cy="642938"/>
            </a:xfrm>
            <a:prstGeom prst="ellipse">
              <a:avLst/>
            </a:prstGeom>
            <a:solidFill>
              <a:srgbClr val="333333"/>
            </a:solidFill>
            <a:ln w="9525">
              <a:noFill/>
              <a:round/>
              <a:headEnd/>
              <a:tailEnd/>
            </a:ln>
          </p:spPr>
          <p:txBody>
            <a:bodyPr wrap="none" anchor="ctr"/>
            <a:lstStyle/>
            <a:p>
              <a:endParaRPr kumimoji="0" lang="zh-TW" altLang="en-US">
                <a:ea typeface="標楷體" pitchFamily="65" charset="-120"/>
              </a:endParaRPr>
            </a:p>
          </p:txBody>
        </p:sp>
        <p:sp>
          <p:nvSpPr>
            <p:cNvPr id="10" name="Oval 23"/>
            <p:cNvSpPr>
              <a:spLocks noChangeArrowheads="1"/>
            </p:cNvSpPr>
            <p:nvPr/>
          </p:nvSpPr>
          <p:spPr bwMode="gray">
            <a:xfrm rot="1758052">
              <a:off x="762000" y="1295400"/>
              <a:ext cx="781168" cy="642938"/>
            </a:xfrm>
            <a:prstGeom prst="ellipse">
              <a:avLst/>
            </a:prstGeom>
            <a:gradFill rotWithShape="1">
              <a:gsLst>
                <a:gs pos="0">
                  <a:schemeClr val="accent1"/>
                </a:gs>
                <a:gs pos="100000">
                  <a:schemeClr val="accent1">
                    <a:gamma/>
                    <a:shade val="46275"/>
                    <a:invGamma/>
                  </a:schemeClr>
                </a:gs>
              </a:gsLst>
              <a:lin ang="5400000" scaled="1"/>
            </a:gradFill>
            <a:ln w="9525">
              <a:noFill/>
              <a:round/>
              <a:headEnd/>
              <a:tailEnd/>
            </a:ln>
            <a:effectLst/>
          </p:spPr>
          <p:txBody>
            <a:bodyPr wrap="none" anchor="ctr"/>
            <a:lstStyle/>
            <a:p>
              <a:pPr>
                <a:defRPr/>
              </a:pPr>
              <a:endParaRPr kumimoji="0" lang="zh-TW" altLang="en-US">
                <a:ea typeface="標楷體" pitchFamily="65" charset="-120"/>
              </a:endParaRPr>
            </a:p>
          </p:txBody>
        </p:sp>
        <p:sp>
          <p:nvSpPr>
            <p:cNvPr id="11" name="Text Box 24"/>
            <p:cNvSpPr txBox="1">
              <a:spLocks noChangeArrowheads="1"/>
            </p:cNvSpPr>
            <p:nvPr/>
          </p:nvSpPr>
          <p:spPr bwMode="gray">
            <a:xfrm>
              <a:off x="1549400" y="1415256"/>
              <a:ext cx="1579467" cy="523221"/>
            </a:xfrm>
            <a:prstGeom prst="rect">
              <a:avLst/>
            </a:prstGeom>
            <a:noFill/>
            <a:ln w="9525" algn="ctr">
              <a:noFill/>
              <a:miter lim="800000"/>
              <a:headEnd/>
              <a:tailEnd/>
            </a:ln>
          </p:spPr>
          <p:txBody>
            <a:bodyPr wrap="none">
              <a:spAutoFit/>
            </a:bodyPr>
            <a:lstStyle/>
            <a:p>
              <a:pPr eaLnBrk="0" hangingPunct="0"/>
              <a:r>
                <a:rPr kumimoji="0" lang="zh-TW" altLang="en-US" sz="2800" b="1" dirty="0" smtClean="0">
                  <a:solidFill>
                    <a:srgbClr val="000000"/>
                  </a:solidFill>
                  <a:latin typeface="微軟正黑體" pitchFamily="34" charset="-120"/>
                  <a:ea typeface="微軟正黑體" pitchFamily="34" charset="-120"/>
                </a:rPr>
                <a:t>參與機構</a:t>
              </a:r>
              <a:endParaRPr kumimoji="0" lang="zh-TW" altLang="en-US" sz="2800" b="1" dirty="0">
                <a:solidFill>
                  <a:srgbClr val="000000"/>
                </a:solidFill>
                <a:latin typeface="微軟正黑體" pitchFamily="34" charset="-120"/>
                <a:ea typeface="微軟正黑體" pitchFamily="34" charset="-120"/>
              </a:endParaRPr>
            </a:p>
          </p:txBody>
        </p:sp>
        <p:sp>
          <p:nvSpPr>
            <p:cNvPr id="12" name="Text Box 25"/>
            <p:cNvSpPr txBox="1">
              <a:spLocks noChangeArrowheads="1"/>
            </p:cNvSpPr>
            <p:nvPr/>
          </p:nvSpPr>
          <p:spPr bwMode="gray">
            <a:xfrm>
              <a:off x="884847" y="1349375"/>
              <a:ext cx="579806" cy="584776"/>
            </a:xfrm>
            <a:prstGeom prst="rect">
              <a:avLst/>
            </a:prstGeom>
            <a:noFill/>
            <a:ln w="9525" algn="ctr">
              <a:noFill/>
              <a:miter lim="800000"/>
              <a:headEnd/>
              <a:tailEnd/>
            </a:ln>
          </p:spPr>
          <p:txBody>
            <a:bodyPr wrap="none">
              <a:spAutoFit/>
            </a:bodyPr>
            <a:lstStyle/>
            <a:p>
              <a:pPr algn="ctr" eaLnBrk="0" hangingPunct="0"/>
              <a:r>
                <a:rPr kumimoji="0" lang="zh-TW" altLang="en-US" sz="3200" b="1" dirty="0" smtClean="0">
                  <a:solidFill>
                    <a:schemeClr val="bg1"/>
                  </a:solidFill>
                  <a:latin typeface="微軟正黑體" pitchFamily="34" charset="-120"/>
                  <a:ea typeface="微軟正黑體" pitchFamily="34" charset="-120"/>
                </a:rPr>
                <a:t>貳</a:t>
              </a:r>
              <a:endParaRPr kumimoji="0" lang="zh-TW" altLang="en-US" sz="3200" b="1" dirty="0">
                <a:solidFill>
                  <a:schemeClr val="bg1"/>
                </a:solidFill>
                <a:latin typeface="微軟正黑體" pitchFamily="34" charset="-120"/>
                <a:ea typeface="微軟正黑體" pitchFamily="34" charset="-120"/>
              </a:endParaRPr>
            </a:p>
          </p:txBody>
        </p:sp>
      </p:grpSp>
      <p:grpSp>
        <p:nvGrpSpPr>
          <p:cNvPr id="13" name="群組 36"/>
          <p:cNvGrpSpPr>
            <a:grpSpLocks/>
          </p:cNvGrpSpPr>
          <p:nvPr/>
        </p:nvGrpSpPr>
        <p:grpSpPr bwMode="auto">
          <a:xfrm>
            <a:off x="755576" y="3356992"/>
            <a:ext cx="7162800" cy="695809"/>
            <a:chOff x="762000" y="2193925"/>
            <a:chExt cx="7162800" cy="790575"/>
          </a:xfrm>
        </p:grpSpPr>
        <p:sp>
          <p:nvSpPr>
            <p:cNvPr id="14" name="AutoShape 15"/>
            <p:cNvSpPr>
              <a:spLocks noChangeArrowheads="1"/>
            </p:cNvSpPr>
            <p:nvPr/>
          </p:nvSpPr>
          <p:spPr bwMode="gray">
            <a:xfrm>
              <a:off x="1079500" y="2243138"/>
              <a:ext cx="6845300" cy="741362"/>
            </a:xfrm>
            <a:prstGeom prst="roundRect">
              <a:avLst>
                <a:gd name="adj" fmla="val 50000"/>
              </a:avLst>
            </a:prstGeom>
            <a:noFill/>
            <a:ln w="38100" algn="ctr">
              <a:solidFill>
                <a:schemeClr val="hlink"/>
              </a:solidFill>
              <a:round/>
              <a:headEnd/>
              <a:tailEnd/>
            </a:ln>
          </p:spPr>
          <p:txBody>
            <a:bodyPr vert="eaVert" wrap="none" anchor="ctr"/>
            <a:lstStyle/>
            <a:p>
              <a:endParaRPr kumimoji="0" lang="zh-TW" altLang="en-US">
                <a:ea typeface="標楷體" pitchFamily="65" charset="-120"/>
              </a:endParaRPr>
            </a:p>
          </p:txBody>
        </p:sp>
        <p:sp>
          <p:nvSpPr>
            <p:cNvPr id="15" name="Oval 16"/>
            <p:cNvSpPr>
              <a:spLocks noChangeArrowheads="1"/>
            </p:cNvSpPr>
            <p:nvPr/>
          </p:nvSpPr>
          <p:spPr bwMode="gray">
            <a:xfrm rot="1758052">
              <a:off x="784225" y="2216150"/>
              <a:ext cx="781050" cy="644525"/>
            </a:xfrm>
            <a:prstGeom prst="ellipse">
              <a:avLst/>
            </a:prstGeom>
            <a:solidFill>
              <a:srgbClr val="333333"/>
            </a:solidFill>
            <a:ln w="9525">
              <a:noFill/>
              <a:round/>
              <a:headEnd/>
              <a:tailEnd/>
            </a:ln>
          </p:spPr>
          <p:txBody>
            <a:bodyPr wrap="none" anchor="ctr"/>
            <a:lstStyle/>
            <a:p>
              <a:endParaRPr kumimoji="0" lang="zh-TW" altLang="en-US">
                <a:ea typeface="標楷體" pitchFamily="65" charset="-120"/>
              </a:endParaRPr>
            </a:p>
          </p:txBody>
        </p:sp>
        <p:sp>
          <p:nvSpPr>
            <p:cNvPr id="16" name="Oval 17"/>
            <p:cNvSpPr>
              <a:spLocks noChangeArrowheads="1"/>
            </p:cNvSpPr>
            <p:nvPr/>
          </p:nvSpPr>
          <p:spPr bwMode="gray">
            <a:xfrm rot="1758052">
              <a:off x="762000" y="2193925"/>
              <a:ext cx="781050" cy="644525"/>
            </a:xfrm>
            <a:prstGeom prst="ellipse">
              <a:avLst/>
            </a:prstGeom>
            <a:gradFill rotWithShape="1">
              <a:gsLst>
                <a:gs pos="0">
                  <a:schemeClr val="hlink"/>
                </a:gs>
                <a:gs pos="100000">
                  <a:schemeClr val="hlink">
                    <a:gamma/>
                    <a:shade val="46275"/>
                    <a:invGamma/>
                  </a:schemeClr>
                </a:gs>
              </a:gsLst>
              <a:lin ang="5400000" scaled="1"/>
            </a:gradFill>
            <a:ln w="9525">
              <a:noFill/>
              <a:round/>
              <a:headEnd/>
              <a:tailEnd/>
            </a:ln>
            <a:effectLst/>
          </p:spPr>
          <p:txBody>
            <a:bodyPr wrap="none" anchor="ctr"/>
            <a:lstStyle/>
            <a:p>
              <a:pPr>
                <a:defRPr/>
              </a:pPr>
              <a:endParaRPr kumimoji="0" lang="zh-TW" altLang="en-US">
                <a:ea typeface="標楷體" pitchFamily="65" charset="-120"/>
              </a:endParaRPr>
            </a:p>
          </p:txBody>
        </p:sp>
        <p:sp>
          <p:nvSpPr>
            <p:cNvPr id="17" name="Text Box 18"/>
            <p:cNvSpPr txBox="1">
              <a:spLocks noChangeArrowheads="1"/>
            </p:cNvSpPr>
            <p:nvPr/>
          </p:nvSpPr>
          <p:spPr bwMode="gray">
            <a:xfrm>
              <a:off x="1492250" y="2382987"/>
              <a:ext cx="6280150" cy="523220"/>
            </a:xfrm>
            <a:prstGeom prst="rect">
              <a:avLst/>
            </a:prstGeom>
            <a:noFill/>
            <a:ln w="9525" algn="ctr">
              <a:noFill/>
              <a:miter lim="800000"/>
              <a:headEnd/>
              <a:tailEnd/>
            </a:ln>
          </p:spPr>
          <p:txBody>
            <a:bodyPr>
              <a:spAutoFit/>
            </a:bodyPr>
            <a:lstStyle/>
            <a:p>
              <a:pPr eaLnBrk="0" hangingPunct="0"/>
              <a:r>
                <a:rPr kumimoji="0" lang="zh-TW" altLang="en-US" sz="2800" b="1" dirty="0" smtClean="0">
                  <a:solidFill>
                    <a:srgbClr val="000000"/>
                  </a:solidFill>
                  <a:latin typeface="微軟正黑體" pitchFamily="34" charset="-120"/>
                  <a:ea typeface="微軟正黑體" pitchFamily="34" charset="-120"/>
                </a:rPr>
                <a:t>專班重要活動與時程規劃</a:t>
              </a:r>
              <a:endParaRPr kumimoji="0" lang="zh-TW" altLang="en-US" sz="2800" b="1" dirty="0">
                <a:solidFill>
                  <a:srgbClr val="000000"/>
                </a:solidFill>
                <a:latin typeface="微軟正黑體" pitchFamily="34" charset="-120"/>
                <a:ea typeface="微軟正黑體" pitchFamily="34" charset="-120"/>
              </a:endParaRPr>
            </a:p>
          </p:txBody>
        </p:sp>
        <p:sp>
          <p:nvSpPr>
            <p:cNvPr id="18" name="Text Box 19"/>
            <p:cNvSpPr txBox="1">
              <a:spLocks noChangeArrowheads="1"/>
            </p:cNvSpPr>
            <p:nvPr/>
          </p:nvSpPr>
          <p:spPr bwMode="gray">
            <a:xfrm>
              <a:off x="878820" y="2247900"/>
              <a:ext cx="595036" cy="584775"/>
            </a:xfrm>
            <a:prstGeom prst="rect">
              <a:avLst/>
            </a:prstGeom>
            <a:noFill/>
            <a:ln w="9525" algn="ctr">
              <a:noFill/>
              <a:miter lim="800000"/>
              <a:headEnd/>
              <a:tailEnd/>
            </a:ln>
          </p:spPr>
          <p:txBody>
            <a:bodyPr wrap="none">
              <a:spAutoFit/>
            </a:bodyPr>
            <a:lstStyle/>
            <a:p>
              <a:pPr algn="ctr" eaLnBrk="0" hangingPunct="0"/>
              <a:r>
                <a:rPr kumimoji="0" lang="zh-TW" altLang="en-US" sz="3200" b="1" dirty="0" smtClean="0">
                  <a:solidFill>
                    <a:schemeClr val="bg1"/>
                  </a:solidFill>
                  <a:latin typeface="微軟正黑體" pitchFamily="34" charset="-120"/>
                  <a:ea typeface="微軟正黑體" pitchFamily="34" charset="-120"/>
                </a:rPr>
                <a:t>肆</a:t>
              </a:r>
              <a:endParaRPr kumimoji="0" lang="zh-TW" altLang="en-US" sz="3200" b="1" dirty="0">
                <a:solidFill>
                  <a:schemeClr val="bg1"/>
                </a:solidFill>
                <a:latin typeface="微軟正黑體" pitchFamily="34" charset="-120"/>
                <a:ea typeface="微軟正黑體" pitchFamily="34" charset="-120"/>
              </a:endParaRPr>
            </a:p>
          </p:txBody>
        </p:sp>
      </p:grpSp>
      <p:grpSp>
        <p:nvGrpSpPr>
          <p:cNvPr id="19" name="群組 37"/>
          <p:cNvGrpSpPr>
            <a:grpSpLocks/>
          </p:cNvGrpSpPr>
          <p:nvPr/>
        </p:nvGrpSpPr>
        <p:grpSpPr bwMode="auto">
          <a:xfrm>
            <a:off x="755576" y="4146331"/>
            <a:ext cx="7162800" cy="794837"/>
            <a:chOff x="762000" y="3292475"/>
            <a:chExt cx="7162800" cy="879990"/>
          </a:xfrm>
        </p:grpSpPr>
        <p:sp>
          <p:nvSpPr>
            <p:cNvPr id="20" name="AutoShape 9"/>
            <p:cNvSpPr>
              <a:spLocks noChangeArrowheads="1"/>
            </p:cNvSpPr>
            <p:nvPr/>
          </p:nvSpPr>
          <p:spPr bwMode="gray">
            <a:xfrm>
              <a:off x="1066800" y="3330575"/>
              <a:ext cx="6858000" cy="762000"/>
            </a:xfrm>
            <a:prstGeom prst="roundRect">
              <a:avLst>
                <a:gd name="adj" fmla="val 50000"/>
              </a:avLst>
            </a:prstGeom>
            <a:noFill/>
            <a:ln w="38100" algn="ctr">
              <a:solidFill>
                <a:schemeClr val="accent2"/>
              </a:solidFill>
              <a:round/>
              <a:headEnd/>
              <a:tailEnd/>
            </a:ln>
          </p:spPr>
          <p:txBody>
            <a:bodyPr vert="eaVert" wrap="none" anchor="ctr"/>
            <a:lstStyle/>
            <a:p>
              <a:endParaRPr kumimoji="0" lang="zh-TW" altLang="en-US">
                <a:ea typeface="標楷體" pitchFamily="65" charset="-120"/>
              </a:endParaRPr>
            </a:p>
          </p:txBody>
        </p:sp>
        <p:sp>
          <p:nvSpPr>
            <p:cNvPr id="21" name="Oval 10"/>
            <p:cNvSpPr>
              <a:spLocks noChangeArrowheads="1"/>
            </p:cNvSpPr>
            <p:nvPr/>
          </p:nvSpPr>
          <p:spPr bwMode="gray">
            <a:xfrm rot="1758052">
              <a:off x="784225" y="3314700"/>
              <a:ext cx="781050" cy="644525"/>
            </a:xfrm>
            <a:prstGeom prst="ellipse">
              <a:avLst/>
            </a:prstGeom>
            <a:solidFill>
              <a:srgbClr val="333333"/>
            </a:solidFill>
            <a:ln w="9525">
              <a:noFill/>
              <a:round/>
              <a:headEnd/>
              <a:tailEnd/>
            </a:ln>
          </p:spPr>
          <p:txBody>
            <a:bodyPr wrap="none" anchor="ctr"/>
            <a:lstStyle/>
            <a:p>
              <a:endParaRPr kumimoji="0" lang="zh-TW" altLang="en-US">
                <a:ea typeface="標楷體" pitchFamily="65" charset="-120"/>
              </a:endParaRPr>
            </a:p>
          </p:txBody>
        </p:sp>
        <p:sp>
          <p:nvSpPr>
            <p:cNvPr id="22" name="Oval 11"/>
            <p:cNvSpPr>
              <a:spLocks noChangeArrowheads="1"/>
            </p:cNvSpPr>
            <p:nvPr/>
          </p:nvSpPr>
          <p:spPr bwMode="gray">
            <a:xfrm rot="1758052">
              <a:off x="762000" y="3292475"/>
              <a:ext cx="781050" cy="644525"/>
            </a:xfrm>
            <a:prstGeom prst="ellipse">
              <a:avLst/>
            </a:prstGeom>
            <a:gradFill rotWithShape="1">
              <a:gsLst>
                <a:gs pos="0">
                  <a:schemeClr val="accent2"/>
                </a:gs>
                <a:gs pos="100000">
                  <a:schemeClr val="accent2">
                    <a:gamma/>
                    <a:shade val="46275"/>
                    <a:invGamma/>
                  </a:schemeClr>
                </a:gs>
              </a:gsLst>
              <a:lin ang="5400000" scaled="1"/>
            </a:gradFill>
            <a:ln w="9525">
              <a:noFill/>
              <a:round/>
              <a:headEnd/>
              <a:tailEnd/>
            </a:ln>
            <a:effectLst/>
          </p:spPr>
          <p:txBody>
            <a:bodyPr wrap="none" anchor="ctr"/>
            <a:lstStyle/>
            <a:p>
              <a:pPr>
                <a:defRPr/>
              </a:pPr>
              <a:endParaRPr kumimoji="0" lang="zh-TW" altLang="en-US">
                <a:ea typeface="標楷體" pitchFamily="65" charset="-120"/>
              </a:endParaRPr>
            </a:p>
          </p:txBody>
        </p:sp>
        <p:sp>
          <p:nvSpPr>
            <p:cNvPr id="23" name="Text Box 12"/>
            <p:cNvSpPr txBox="1">
              <a:spLocks noChangeArrowheads="1"/>
            </p:cNvSpPr>
            <p:nvPr/>
          </p:nvSpPr>
          <p:spPr bwMode="gray">
            <a:xfrm>
              <a:off x="1549400" y="3480743"/>
              <a:ext cx="6223000" cy="691722"/>
            </a:xfrm>
            <a:prstGeom prst="rect">
              <a:avLst/>
            </a:prstGeom>
            <a:noFill/>
            <a:ln w="9525" algn="ctr">
              <a:noFill/>
              <a:miter lim="800000"/>
              <a:headEnd/>
              <a:tailEnd/>
            </a:ln>
          </p:spPr>
          <p:txBody>
            <a:bodyPr>
              <a:spAutoFit/>
            </a:bodyPr>
            <a:lstStyle/>
            <a:p>
              <a:pPr eaLnBrk="0" hangingPunct="0"/>
              <a:r>
                <a:rPr kumimoji="0" lang="zh-TW" altLang="en-US" sz="2800" b="1" dirty="0" smtClean="0">
                  <a:solidFill>
                    <a:srgbClr val="000000"/>
                  </a:solidFill>
                  <a:latin typeface="微軟正黑體" pitchFamily="34" charset="-120"/>
                  <a:ea typeface="微軟正黑體" pitchFamily="34" charset="-120"/>
                </a:rPr>
                <a:t>專班課程介紹</a:t>
              </a:r>
            </a:p>
          </p:txBody>
        </p:sp>
        <p:sp>
          <p:nvSpPr>
            <p:cNvPr id="24" name="Text Box 13"/>
            <p:cNvSpPr txBox="1">
              <a:spLocks noChangeArrowheads="1"/>
            </p:cNvSpPr>
            <p:nvPr/>
          </p:nvSpPr>
          <p:spPr bwMode="gray">
            <a:xfrm>
              <a:off x="878820" y="3346450"/>
              <a:ext cx="595036" cy="773101"/>
            </a:xfrm>
            <a:prstGeom prst="rect">
              <a:avLst/>
            </a:prstGeom>
            <a:noFill/>
            <a:ln w="9525" algn="ctr">
              <a:noFill/>
              <a:miter lim="800000"/>
              <a:headEnd/>
              <a:tailEnd/>
            </a:ln>
          </p:spPr>
          <p:txBody>
            <a:bodyPr wrap="none">
              <a:spAutoFit/>
            </a:bodyPr>
            <a:lstStyle/>
            <a:p>
              <a:pPr algn="ctr" eaLnBrk="0" hangingPunct="0"/>
              <a:r>
                <a:rPr kumimoji="0" lang="zh-TW" altLang="en-US" sz="3200" b="1" dirty="0" smtClean="0">
                  <a:solidFill>
                    <a:schemeClr val="bg1"/>
                  </a:solidFill>
                  <a:latin typeface="微軟正黑體" pitchFamily="34" charset="-120"/>
                  <a:ea typeface="微軟正黑體" pitchFamily="34" charset="-120"/>
                </a:rPr>
                <a:t>伍</a:t>
              </a:r>
              <a:endParaRPr kumimoji="0" lang="zh-TW" altLang="en-US" sz="3200" b="1" dirty="0">
                <a:solidFill>
                  <a:schemeClr val="bg1"/>
                </a:solidFill>
                <a:latin typeface="微軟正黑體" pitchFamily="34" charset="-120"/>
                <a:ea typeface="微軟正黑體" pitchFamily="34" charset="-120"/>
              </a:endParaRPr>
            </a:p>
          </p:txBody>
        </p:sp>
      </p:grpSp>
      <p:grpSp>
        <p:nvGrpSpPr>
          <p:cNvPr id="32" name="群組 38"/>
          <p:cNvGrpSpPr>
            <a:grpSpLocks/>
          </p:cNvGrpSpPr>
          <p:nvPr/>
        </p:nvGrpSpPr>
        <p:grpSpPr bwMode="auto">
          <a:xfrm>
            <a:off x="899592" y="5733256"/>
            <a:ext cx="7162800" cy="670700"/>
            <a:chOff x="762000" y="4399602"/>
            <a:chExt cx="7162800" cy="887181"/>
          </a:xfrm>
        </p:grpSpPr>
        <p:sp>
          <p:nvSpPr>
            <p:cNvPr id="33" name="AutoShape 3"/>
            <p:cNvSpPr>
              <a:spLocks noChangeArrowheads="1"/>
            </p:cNvSpPr>
            <p:nvPr/>
          </p:nvSpPr>
          <p:spPr bwMode="gray">
            <a:xfrm>
              <a:off x="1079500" y="4399602"/>
              <a:ext cx="6845300" cy="762000"/>
            </a:xfrm>
            <a:prstGeom prst="roundRect">
              <a:avLst>
                <a:gd name="adj" fmla="val 50000"/>
              </a:avLst>
            </a:prstGeom>
            <a:noFill/>
            <a:ln w="38100" algn="ctr">
              <a:solidFill>
                <a:schemeClr val="folHlink"/>
              </a:solidFill>
              <a:round/>
              <a:headEnd/>
              <a:tailEnd/>
            </a:ln>
          </p:spPr>
          <p:txBody>
            <a:bodyPr vert="eaVert" wrap="none" anchor="ctr"/>
            <a:lstStyle/>
            <a:p>
              <a:endParaRPr kumimoji="0" lang="zh-TW" altLang="en-US">
                <a:ea typeface="標楷體" pitchFamily="65" charset="-120"/>
              </a:endParaRPr>
            </a:p>
          </p:txBody>
        </p:sp>
        <p:sp>
          <p:nvSpPr>
            <p:cNvPr id="34" name="Oval 4"/>
            <p:cNvSpPr>
              <a:spLocks noChangeArrowheads="1"/>
            </p:cNvSpPr>
            <p:nvPr/>
          </p:nvSpPr>
          <p:spPr bwMode="gray">
            <a:xfrm rot="1758052">
              <a:off x="784225" y="4481513"/>
              <a:ext cx="781050" cy="642937"/>
            </a:xfrm>
            <a:prstGeom prst="ellipse">
              <a:avLst/>
            </a:prstGeom>
            <a:solidFill>
              <a:srgbClr val="333333"/>
            </a:solidFill>
            <a:ln w="9525">
              <a:noFill/>
              <a:round/>
              <a:headEnd/>
              <a:tailEnd/>
            </a:ln>
          </p:spPr>
          <p:txBody>
            <a:bodyPr wrap="none" anchor="ctr"/>
            <a:lstStyle/>
            <a:p>
              <a:endParaRPr kumimoji="0" lang="zh-TW" altLang="en-US">
                <a:ea typeface="標楷體" pitchFamily="65" charset="-120"/>
              </a:endParaRPr>
            </a:p>
          </p:txBody>
        </p:sp>
        <p:sp>
          <p:nvSpPr>
            <p:cNvPr id="35" name="Oval 5"/>
            <p:cNvSpPr>
              <a:spLocks noChangeArrowheads="1"/>
            </p:cNvSpPr>
            <p:nvPr/>
          </p:nvSpPr>
          <p:spPr bwMode="gray">
            <a:xfrm rot="1758052">
              <a:off x="762000" y="4459927"/>
              <a:ext cx="781050" cy="642938"/>
            </a:xfrm>
            <a:prstGeom prst="ellipse">
              <a:avLst/>
            </a:prstGeom>
            <a:gradFill rotWithShape="1">
              <a:gsLst>
                <a:gs pos="0">
                  <a:schemeClr val="folHlink"/>
                </a:gs>
                <a:gs pos="100000">
                  <a:schemeClr val="folHlink">
                    <a:gamma/>
                    <a:shade val="46275"/>
                    <a:invGamma/>
                  </a:schemeClr>
                </a:gs>
              </a:gsLst>
              <a:lin ang="5400000" scaled="1"/>
            </a:gradFill>
            <a:ln w="9525">
              <a:noFill/>
              <a:round/>
              <a:headEnd/>
              <a:tailEnd/>
            </a:ln>
            <a:effectLst/>
          </p:spPr>
          <p:txBody>
            <a:bodyPr wrap="none" anchor="ctr"/>
            <a:lstStyle/>
            <a:p>
              <a:pPr>
                <a:defRPr/>
              </a:pPr>
              <a:endParaRPr kumimoji="0" lang="zh-TW" altLang="en-US">
                <a:ea typeface="標楷體" pitchFamily="65" charset="-120"/>
              </a:endParaRPr>
            </a:p>
          </p:txBody>
        </p:sp>
        <p:sp>
          <p:nvSpPr>
            <p:cNvPr id="36" name="Text Box 6"/>
            <p:cNvSpPr txBox="1">
              <a:spLocks noChangeArrowheads="1"/>
            </p:cNvSpPr>
            <p:nvPr/>
          </p:nvSpPr>
          <p:spPr bwMode="gray">
            <a:xfrm>
              <a:off x="1547664" y="4587582"/>
              <a:ext cx="6264547" cy="523220"/>
            </a:xfrm>
            <a:prstGeom prst="rect">
              <a:avLst/>
            </a:prstGeom>
            <a:noFill/>
            <a:ln w="9525" algn="ctr">
              <a:noFill/>
              <a:miter lim="800000"/>
              <a:headEnd/>
              <a:tailEnd/>
            </a:ln>
          </p:spPr>
          <p:txBody>
            <a:bodyPr>
              <a:spAutoFit/>
            </a:bodyPr>
            <a:lstStyle/>
            <a:p>
              <a:pPr eaLnBrk="0" hangingPunct="0"/>
              <a:r>
                <a:rPr kumimoji="0" lang="zh-TW" altLang="en-US" sz="2800" b="1" dirty="0" smtClean="0">
                  <a:solidFill>
                    <a:srgbClr val="000000"/>
                  </a:solidFill>
                  <a:latin typeface="微軟正黑體" pitchFamily="34" charset="-120"/>
                  <a:ea typeface="微軟正黑體" pitchFamily="34" charset="-120"/>
                </a:rPr>
                <a:t>專班網頁</a:t>
              </a:r>
              <a:endParaRPr kumimoji="0" lang="zh-TW" altLang="en-US" sz="2800" b="1" dirty="0">
                <a:solidFill>
                  <a:srgbClr val="000000"/>
                </a:solidFill>
                <a:latin typeface="微軟正黑體" pitchFamily="34" charset="-120"/>
                <a:ea typeface="微軟正黑體" pitchFamily="34" charset="-120"/>
              </a:endParaRPr>
            </a:p>
          </p:txBody>
        </p:sp>
        <p:sp>
          <p:nvSpPr>
            <p:cNvPr id="37" name="Text Box 7"/>
            <p:cNvSpPr txBox="1">
              <a:spLocks noChangeArrowheads="1"/>
            </p:cNvSpPr>
            <p:nvPr/>
          </p:nvSpPr>
          <p:spPr bwMode="gray">
            <a:xfrm>
              <a:off x="878820" y="4513261"/>
              <a:ext cx="595036" cy="773522"/>
            </a:xfrm>
            <a:prstGeom prst="rect">
              <a:avLst/>
            </a:prstGeom>
            <a:noFill/>
            <a:ln w="9525" algn="ctr">
              <a:noFill/>
              <a:miter lim="800000"/>
              <a:headEnd/>
              <a:tailEnd/>
            </a:ln>
          </p:spPr>
          <p:txBody>
            <a:bodyPr wrap="none">
              <a:spAutoFit/>
            </a:bodyPr>
            <a:lstStyle/>
            <a:p>
              <a:pPr algn="ctr" eaLnBrk="0" hangingPunct="0"/>
              <a:r>
                <a:rPr kumimoji="0" lang="zh-TW" altLang="en-US" sz="3200" b="1" dirty="0" smtClean="0">
                  <a:solidFill>
                    <a:schemeClr val="bg1"/>
                  </a:solidFill>
                  <a:latin typeface="微軟正黑體" pitchFamily="34" charset="-120"/>
                  <a:ea typeface="微軟正黑體" pitchFamily="34" charset="-120"/>
                </a:rPr>
                <a:t>柒</a:t>
              </a:r>
              <a:endParaRPr kumimoji="0" lang="zh-TW" altLang="en-US" sz="3200" b="1" dirty="0">
                <a:solidFill>
                  <a:schemeClr val="bg1"/>
                </a:solidFill>
                <a:latin typeface="微軟正黑體" pitchFamily="34" charset="-120"/>
                <a:ea typeface="微軟正黑體" pitchFamily="34" charset="-120"/>
              </a:endParaRPr>
            </a:p>
          </p:txBody>
        </p:sp>
      </p:grpSp>
      <p:grpSp>
        <p:nvGrpSpPr>
          <p:cNvPr id="38" name="群組 35"/>
          <p:cNvGrpSpPr>
            <a:grpSpLocks/>
          </p:cNvGrpSpPr>
          <p:nvPr/>
        </p:nvGrpSpPr>
        <p:grpSpPr bwMode="auto">
          <a:xfrm>
            <a:off x="755576" y="1196752"/>
            <a:ext cx="7194550" cy="665162"/>
            <a:chOff x="762000" y="1295400"/>
            <a:chExt cx="7010400" cy="665163"/>
          </a:xfrm>
        </p:grpSpPr>
        <p:sp>
          <p:nvSpPr>
            <p:cNvPr id="39" name="AutoShape 21"/>
            <p:cNvSpPr>
              <a:spLocks noChangeArrowheads="1"/>
            </p:cNvSpPr>
            <p:nvPr/>
          </p:nvSpPr>
          <p:spPr bwMode="gray">
            <a:xfrm>
              <a:off x="1079500" y="1344613"/>
              <a:ext cx="6692900" cy="598487"/>
            </a:xfrm>
            <a:prstGeom prst="roundRect">
              <a:avLst>
                <a:gd name="adj" fmla="val 50000"/>
              </a:avLst>
            </a:prstGeom>
            <a:noFill/>
            <a:ln w="38100" algn="ctr">
              <a:solidFill>
                <a:schemeClr val="tx2"/>
              </a:solidFill>
              <a:round/>
              <a:headEnd/>
              <a:tailEnd/>
            </a:ln>
          </p:spPr>
          <p:txBody>
            <a:bodyPr vert="eaVert" wrap="none" anchor="ctr"/>
            <a:lstStyle/>
            <a:p>
              <a:endParaRPr kumimoji="0" lang="zh-TW" altLang="en-US">
                <a:ea typeface="標楷體" pitchFamily="65" charset="-120"/>
              </a:endParaRPr>
            </a:p>
          </p:txBody>
        </p:sp>
        <p:sp>
          <p:nvSpPr>
            <p:cNvPr id="40" name="Oval 22"/>
            <p:cNvSpPr>
              <a:spLocks noChangeArrowheads="1"/>
            </p:cNvSpPr>
            <p:nvPr/>
          </p:nvSpPr>
          <p:spPr bwMode="gray">
            <a:xfrm rot="1758052">
              <a:off x="784225" y="1317625"/>
              <a:ext cx="781050" cy="642938"/>
            </a:xfrm>
            <a:prstGeom prst="ellipse">
              <a:avLst/>
            </a:prstGeom>
            <a:solidFill>
              <a:srgbClr val="333333"/>
            </a:solidFill>
            <a:ln w="9525">
              <a:noFill/>
              <a:round/>
              <a:headEnd/>
              <a:tailEnd/>
            </a:ln>
          </p:spPr>
          <p:txBody>
            <a:bodyPr wrap="none" anchor="ctr"/>
            <a:lstStyle/>
            <a:p>
              <a:endParaRPr kumimoji="0" lang="zh-TW" altLang="en-US">
                <a:ea typeface="標楷體" pitchFamily="65" charset="-120"/>
              </a:endParaRPr>
            </a:p>
          </p:txBody>
        </p:sp>
        <p:sp>
          <p:nvSpPr>
            <p:cNvPr id="41" name="Oval 23"/>
            <p:cNvSpPr>
              <a:spLocks noChangeArrowheads="1"/>
            </p:cNvSpPr>
            <p:nvPr/>
          </p:nvSpPr>
          <p:spPr bwMode="gray">
            <a:xfrm rot="1758052">
              <a:off x="762000" y="1295400"/>
              <a:ext cx="781168" cy="642938"/>
            </a:xfrm>
            <a:prstGeom prst="ellipse">
              <a:avLst/>
            </a:prstGeom>
            <a:gradFill rotWithShape="1">
              <a:gsLst>
                <a:gs pos="0">
                  <a:schemeClr val="accent1"/>
                </a:gs>
                <a:gs pos="100000">
                  <a:schemeClr val="accent1">
                    <a:gamma/>
                    <a:shade val="46275"/>
                    <a:invGamma/>
                  </a:schemeClr>
                </a:gs>
              </a:gsLst>
              <a:lin ang="5400000" scaled="1"/>
            </a:gradFill>
            <a:ln w="9525">
              <a:noFill/>
              <a:round/>
              <a:headEnd/>
              <a:tailEnd/>
            </a:ln>
            <a:effectLst/>
          </p:spPr>
          <p:txBody>
            <a:bodyPr wrap="none" anchor="ctr"/>
            <a:lstStyle/>
            <a:p>
              <a:pPr>
                <a:defRPr/>
              </a:pPr>
              <a:endParaRPr kumimoji="0" lang="zh-TW" altLang="en-US">
                <a:ea typeface="標楷體" pitchFamily="65" charset="-120"/>
              </a:endParaRPr>
            </a:p>
          </p:txBody>
        </p:sp>
        <p:sp>
          <p:nvSpPr>
            <p:cNvPr id="42" name="Text Box 24"/>
            <p:cNvSpPr txBox="1">
              <a:spLocks noChangeArrowheads="1"/>
            </p:cNvSpPr>
            <p:nvPr/>
          </p:nvSpPr>
          <p:spPr bwMode="gray">
            <a:xfrm>
              <a:off x="1549400" y="1415256"/>
              <a:ext cx="1929349" cy="523221"/>
            </a:xfrm>
            <a:prstGeom prst="rect">
              <a:avLst/>
            </a:prstGeom>
            <a:noFill/>
            <a:ln w="9525" algn="ctr">
              <a:noFill/>
              <a:miter lim="800000"/>
              <a:headEnd/>
              <a:tailEnd/>
            </a:ln>
          </p:spPr>
          <p:txBody>
            <a:bodyPr wrap="none">
              <a:spAutoFit/>
            </a:bodyPr>
            <a:lstStyle/>
            <a:p>
              <a:pPr eaLnBrk="0" hangingPunct="0"/>
              <a:r>
                <a:rPr kumimoji="0" lang="zh-TW" altLang="en-US" sz="2800" b="1" dirty="0" smtClean="0">
                  <a:solidFill>
                    <a:srgbClr val="000000"/>
                  </a:solidFill>
                  <a:latin typeface="微軟正黑體" pitchFamily="34" charset="-120"/>
                  <a:ea typeface="微軟正黑體" pitchFamily="34" charset="-120"/>
                </a:rPr>
                <a:t>前言與目的</a:t>
              </a:r>
              <a:endParaRPr kumimoji="0" lang="zh-TW" altLang="en-US" sz="2800" b="1" dirty="0">
                <a:solidFill>
                  <a:srgbClr val="000000"/>
                </a:solidFill>
                <a:latin typeface="微軟正黑體" pitchFamily="34" charset="-120"/>
                <a:ea typeface="微軟正黑體" pitchFamily="34" charset="-120"/>
              </a:endParaRPr>
            </a:p>
          </p:txBody>
        </p:sp>
        <p:sp>
          <p:nvSpPr>
            <p:cNvPr id="43" name="Text Box 25"/>
            <p:cNvSpPr txBox="1">
              <a:spLocks noChangeArrowheads="1"/>
            </p:cNvSpPr>
            <p:nvPr/>
          </p:nvSpPr>
          <p:spPr bwMode="gray">
            <a:xfrm>
              <a:off x="879475" y="1349375"/>
              <a:ext cx="590550" cy="579438"/>
            </a:xfrm>
            <a:prstGeom prst="rect">
              <a:avLst/>
            </a:prstGeom>
            <a:noFill/>
            <a:ln w="9525" algn="ctr">
              <a:noFill/>
              <a:miter lim="800000"/>
              <a:headEnd/>
              <a:tailEnd/>
            </a:ln>
          </p:spPr>
          <p:txBody>
            <a:bodyPr wrap="none">
              <a:spAutoFit/>
            </a:bodyPr>
            <a:lstStyle/>
            <a:p>
              <a:pPr algn="ctr" eaLnBrk="0" hangingPunct="0"/>
              <a:r>
                <a:rPr kumimoji="0" lang="zh-TW" altLang="en-US" sz="3200" b="1" dirty="0">
                  <a:solidFill>
                    <a:schemeClr val="bg1"/>
                  </a:solidFill>
                  <a:latin typeface="微軟正黑體" pitchFamily="34" charset="-120"/>
                  <a:ea typeface="微軟正黑體" pitchFamily="34" charset="-120"/>
                </a:rPr>
                <a:t>壹</a:t>
              </a:r>
            </a:p>
          </p:txBody>
        </p:sp>
      </p:grpSp>
      <p:grpSp>
        <p:nvGrpSpPr>
          <p:cNvPr id="44" name="群組 36"/>
          <p:cNvGrpSpPr>
            <a:grpSpLocks/>
          </p:cNvGrpSpPr>
          <p:nvPr/>
        </p:nvGrpSpPr>
        <p:grpSpPr bwMode="auto">
          <a:xfrm>
            <a:off x="818562" y="2603437"/>
            <a:ext cx="7162800" cy="681547"/>
            <a:chOff x="762000" y="2193925"/>
            <a:chExt cx="7162800" cy="790575"/>
          </a:xfrm>
        </p:grpSpPr>
        <p:sp>
          <p:nvSpPr>
            <p:cNvPr id="45" name="AutoShape 15"/>
            <p:cNvSpPr>
              <a:spLocks noChangeArrowheads="1"/>
            </p:cNvSpPr>
            <p:nvPr/>
          </p:nvSpPr>
          <p:spPr bwMode="gray">
            <a:xfrm>
              <a:off x="1079500" y="2243138"/>
              <a:ext cx="6845300" cy="741362"/>
            </a:xfrm>
            <a:prstGeom prst="roundRect">
              <a:avLst>
                <a:gd name="adj" fmla="val 50000"/>
              </a:avLst>
            </a:prstGeom>
            <a:noFill/>
            <a:ln w="38100" algn="ctr">
              <a:solidFill>
                <a:schemeClr val="hlink"/>
              </a:solidFill>
              <a:round/>
              <a:headEnd/>
              <a:tailEnd/>
            </a:ln>
          </p:spPr>
          <p:txBody>
            <a:bodyPr vert="eaVert" wrap="none" anchor="ctr"/>
            <a:lstStyle/>
            <a:p>
              <a:endParaRPr kumimoji="0" lang="zh-TW" altLang="en-US">
                <a:ea typeface="標楷體" pitchFamily="65" charset="-120"/>
              </a:endParaRPr>
            </a:p>
          </p:txBody>
        </p:sp>
        <p:sp>
          <p:nvSpPr>
            <p:cNvPr id="46" name="Oval 16"/>
            <p:cNvSpPr>
              <a:spLocks noChangeArrowheads="1"/>
            </p:cNvSpPr>
            <p:nvPr/>
          </p:nvSpPr>
          <p:spPr bwMode="gray">
            <a:xfrm rot="1758052">
              <a:off x="784225" y="2216150"/>
              <a:ext cx="781050" cy="644525"/>
            </a:xfrm>
            <a:prstGeom prst="ellipse">
              <a:avLst/>
            </a:prstGeom>
            <a:solidFill>
              <a:srgbClr val="333333"/>
            </a:solidFill>
            <a:ln w="9525">
              <a:noFill/>
              <a:round/>
              <a:headEnd/>
              <a:tailEnd/>
            </a:ln>
          </p:spPr>
          <p:txBody>
            <a:bodyPr wrap="none" anchor="ctr"/>
            <a:lstStyle/>
            <a:p>
              <a:endParaRPr kumimoji="0" lang="zh-TW" altLang="en-US">
                <a:ea typeface="標楷體" pitchFamily="65" charset="-120"/>
              </a:endParaRPr>
            </a:p>
          </p:txBody>
        </p:sp>
        <p:sp>
          <p:nvSpPr>
            <p:cNvPr id="47" name="Oval 17"/>
            <p:cNvSpPr>
              <a:spLocks noChangeArrowheads="1"/>
            </p:cNvSpPr>
            <p:nvPr/>
          </p:nvSpPr>
          <p:spPr bwMode="gray">
            <a:xfrm rot="1758052">
              <a:off x="762000" y="2193925"/>
              <a:ext cx="781050" cy="644525"/>
            </a:xfrm>
            <a:prstGeom prst="ellipse">
              <a:avLst/>
            </a:prstGeom>
            <a:gradFill rotWithShape="1">
              <a:gsLst>
                <a:gs pos="0">
                  <a:schemeClr val="hlink"/>
                </a:gs>
                <a:gs pos="100000">
                  <a:schemeClr val="hlink">
                    <a:gamma/>
                    <a:shade val="46275"/>
                    <a:invGamma/>
                  </a:schemeClr>
                </a:gs>
              </a:gsLst>
              <a:lin ang="5400000" scaled="1"/>
            </a:gradFill>
            <a:ln w="9525">
              <a:noFill/>
              <a:round/>
              <a:headEnd/>
              <a:tailEnd/>
            </a:ln>
            <a:effectLst/>
          </p:spPr>
          <p:txBody>
            <a:bodyPr wrap="none" anchor="ctr"/>
            <a:lstStyle/>
            <a:p>
              <a:pPr>
                <a:defRPr/>
              </a:pPr>
              <a:endParaRPr kumimoji="0" lang="zh-TW" altLang="en-US">
                <a:ea typeface="標楷體" pitchFamily="65" charset="-120"/>
              </a:endParaRPr>
            </a:p>
          </p:txBody>
        </p:sp>
        <p:sp>
          <p:nvSpPr>
            <p:cNvPr id="48" name="Text Box 18"/>
            <p:cNvSpPr txBox="1">
              <a:spLocks noChangeArrowheads="1"/>
            </p:cNvSpPr>
            <p:nvPr/>
          </p:nvSpPr>
          <p:spPr bwMode="gray">
            <a:xfrm>
              <a:off x="1492250" y="2382987"/>
              <a:ext cx="6280150" cy="523220"/>
            </a:xfrm>
            <a:prstGeom prst="rect">
              <a:avLst/>
            </a:prstGeom>
            <a:noFill/>
            <a:ln w="9525" algn="ctr">
              <a:noFill/>
              <a:miter lim="800000"/>
              <a:headEnd/>
              <a:tailEnd/>
            </a:ln>
          </p:spPr>
          <p:txBody>
            <a:bodyPr>
              <a:spAutoFit/>
            </a:bodyPr>
            <a:lstStyle/>
            <a:p>
              <a:pPr eaLnBrk="0" hangingPunct="0"/>
              <a:r>
                <a:rPr kumimoji="0" lang="zh-TW" altLang="en-US" sz="2800" b="1" dirty="0">
                  <a:solidFill>
                    <a:srgbClr val="000000"/>
                  </a:solidFill>
                  <a:latin typeface="微軟正黑體" pitchFamily="34" charset="-120"/>
                  <a:ea typeface="微軟正黑體" pitchFamily="34" charset="-120"/>
                </a:rPr>
                <a:t>專</a:t>
              </a:r>
              <a:r>
                <a:rPr kumimoji="0" lang="zh-TW" altLang="en-US" sz="2800" b="1" dirty="0" smtClean="0">
                  <a:solidFill>
                    <a:srgbClr val="000000"/>
                  </a:solidFill>
                  <a:latin typeface="微軟正黑體" pitchFamily="34" charset="-120"/>
                  <a:ea typeface="微軟正黑體" pitchFamily="34" charset="-120"/>
                </a:rPr>
                <a:t>班特色</a:t>
              </a:r>
              <a:endParaRPr kumimoji="0" lang="zh-TW" altLang="en-US" sz="2800" b="1" dirty="0">
                <a:solidFill>
                  <a:srgbClr val="000000"/>
                </a:solidFill>
                <a:latin typeface="微軟正黑體" pitchFamily="34" charset="-120"/>
                <a:ea typeface="微軟正黑體" pitchFamily="34" charset="-120"/>
              </a:endParaRPr>
            </a:p>
          </p:txBody>
        </p:sp>
        <p:sp>
          <p:nvSpPr>
            <p:cNvPr id="49" name="Text Box 19"/>
            <p:cNvSpPr txBox="1">
              <a:spLocks noChangeArrowheads="1"/>
            </p:cNvSpPr>
            <p:nvPr/>
          </p:nvSpPr>
          <p:spPr bwMode="gray">
            <a:xfrm>
              <a:off x="878820" y="2247900"/>
              <a:ext cx="595036" cy="584775"/>
            </a:xfrm>
            <a:prstGeom prst="rect">
              <a:avLst/>
            </a:prstGeom>
            <a:noFill/>
            <a:ln w="9525" algn="ctr">
              <a:noFill/>
              <a:miter lim="800000"/>
              <a:headEnd/>
              <a:tailEnd/>
            </a:ln>
          </p:spPr>
          <p:txBody>
            <a:bodyPr wrap="none">
              <a:spAutoFit/>
            </a:bodyPr>
            <a:lstStyle/>
            <a:p>
              <a:pPr algn="ctr" eaLnBrk="0" hangingPunct="0"/>
              <a:r>
                <a:rPr kumimoji="0" lang="zh-TW" altLang="en-US" sz="3200" b="1" dirty="0" smtClean="0">
                  <a:solidFill>
                    <a:schemeClr val="bg1"/>
                  </a:solidFill>
                  <a:latin typeface="微軟正黑體" pitchFamily="34" charset="-120"/>
                  <a:ea typeface="微軟正黑體" pitchFamily="34" charset="-120"/>
                </a:rPr>
                <a:t>參</a:t>
              </a:r>
              <a:endParaRPr kumimoji="0" lang="zh-TW" altLang="en-US" sz="3200" b="1" dirty="0">
                <a:solidFill>
                  <a:schemeClr val="bg1"/>
                </a:solidFill>
                <a:latin typeface="微軟正黑體" pitchFamily="34" charset="-120"/>
                <a:ea typeface="微軟正黑體" pitchFamily="34" charset="-120"/>
              </a:endParaRPr>
            </a:p>
          </p:txBody>
        </p:sp>
      </p:grpSp>
      <p:grpSp>
        <p:nvGrpSpPr>
          <p:cNvPr id="50" name="群組 37"/>
          <p:cNvGrpSpPr>
            <a:grpSpLocks/>
          </p:cNvGrpSpPr>
          <p:nvPr/>
        </p:nvGrpSpPr>
        <p:grpSpPr bwMode="auto">
          <a:xfrm>
            <a:off x="824577" y="4936992"/>
            <a:ext cx="7162800" cy="784670"/>
            <a:chOff x="762000" y="3292475"/>
            <a:chExt cx="7162800" cy="879991"/>
          </a:xfrm>
        </p:grpSpPr>
        <p:sp>
          <p:nvSpPr>
            <p:cNvPr id="51" name="AutoShape 9"/>
            <p:cNvSpPr>
              <a:spLocks noChangeArrowheads="1"/>
            </p:cNvSpPr>
            <p:nvPr/>
          </p:nvSpPr>
          <p:spPr bwMode="gray">
            <a:xfrm>
              <a:off x="1066800" y="3330575"/>
              <a:ext cx="6858000" cy="762000"/>
            </a:xfrm>
            <a:prstGeom prst="roundRect">
              <a:avLst>
                <a:gd name="adj" fmla="val 50000"/>
              </a:avLst>
            </a:prstGeom>
            <a:noFill/>
            <a:ln w="38100" algn="ctr">
              <a:solidFill>
                <a:schemeClr val="accent2"/>
              </a:solidFill>
              <a:round/>
              <a:headEnd/>
              <a:tailEnd/>
            </a:ln>
          </p:spPr>
          <p:txBody>
            <a:bodyPr vert="eaVert" wrap="none" anchor="ctr"/>
            <a:lstStyle/>
            <a:p>
              <a:endParaRPr kumimoji="0" lang="zh-TW" altLang="en-US">
                <a:ea typeface="標楷體" pitchFamily="65" charset="-120"/>
              </a:endParaRPr>
            </a:p>
          </p:txBody>
        </p:sp>
        <p:sp>
          <p:nvSpPr>
            <p:cNvPr id="52" name="Oval 10"/>
            <p:cNvSpPr>
              <a:spLocks noChangeArrowheads="1"/>
            </p:cNvSpPr>
            <p:nvPr/>
          </p:nvSpPr>
          <p:spPr bwMode="gray">
            <a:xfrm rot="1758052">
              <a:off x="784225" y="3314700"/>
              <a:ext cx="781050" cy="644525"/>
            </a:xfrm>
            <a:prstGeom prst="ellipse">
              <a:avLst/>
            </a:prstGeom>
            <a:solidFill>
              <a:srgbClr val="333333"/>
            </a:solidFill>
            <a:ln w="9525">
              <a:noFill/>
              <a:round/>
              <a:headEnd/>
              <a:tailEnd/>
            </a:ln>
          </p:spPr>
          <p:txBody>
            <a:bodyPr wrap="none" anchor="ctr"/>
            <a:lstStyle/>
            <a:p>
              <a:endParaRPr kumimoji="0" lang="zh-TW" altLang="en-US">
                <a:ea typeface="標楷體" pitchFamily="65" charset="-120"/>
              </a:endParaRPr>
            </a:p>
          </p:txBody>
        </p:sp>
        <p:sp>
          <p:nvSpPr>
            <p:cNvPr id="53" name="Oval 11"/>
            <p:cNvSpPr>
              <a:spLocks noChangeArrowheads="1"/>
            </p:cNvSpPr>
            <p:nvPr/>
          </p:nvSpPr>
          <p:spPr bwMode="gray">
            <a:xfrm rot="1758052">
              <a:off x="762000" y="3292475"/>
              <a:ext cx="781050" cy="644525"/>
            </a:xfrm>
            <a:prstGeom prst="ellipse">
              <a:avLst/>
            </a:prstGeom>
            <a:gradFill rotWithShape="1">
              <a:gsLst>
                <a:gs pos="0">
                  <a:schemeClr val="accent2"/>
                </a:gs>
                <a:gs pos="100000">
                  <a:schemeClr val="accent2">
                    <a:gamma/>
                    <a:shade val="46275"/>
                    <a:invGamma/>
                  </a:schemeClr>
                </a:gs>
              </a:gsLst>
              <a:lin ang="5400000" scaled="1"/>
            </a:gradFill>
            <a:ln w="9525">
              <a:noFill/>
              <a:round/>
              <a:headEnd/>
              <a:tailEnd/>
            </a:ln>
            <a:effectLst/>
          </p:spPr>
          <p:txBody>
            <a:bodyPr wrap="none" anchor="ctr"/>
            <a:lstStyle/>
            <a:p>
              <a:pPr>
                <a:defRPr/>
              </a:pPr>
              <a:endParaRPr kumimoji="0" lang="zh-TW" altLang="en-US">
                <a:ea typeface="標楷體" pitchFamily="65" charset="-120"/>
              </a:endParaRPr>
            </a:p>
          </p:txBody>
        </p:sp>
        <p:sp>
          <p:nvSpPr>
            <p:cNvPr id="54" name="Text Box 12"/>
            <p:cNvSpPr txBox="1">
              <a:spLocks noChangeArrowheads="1"/>
            </p:cNvSpPr>
            <p:nvPr/>
          </p:nvSpPr>
          <p:spPr bwMode="gray">
            <a:xfrm>
              <a:off x="1549400" y="3480743"/>
              <a:ext cx="6223000" cy="691723"/>
            </a:xfrm>
            <a:prstGeom prst="rect">
              <a:avLst/>
            </a:prstGeom>
            <a:noFill/>
            <a:ln w="9525" algn="ctr">
              <a:noFill/>
              <a:miter lim="800000"/>
              <a:headEnd/>
              <a:tailEnd/>
            </a:ln>
          </p:spPr>
          <p:txBody>
            <a:bodyPr>
              <a:spAutoFit/>
            </a:bodyPr>
            <a:lstStyle/>
            <a:p>
              <a:pPr eaLnBrk="0" hangingPunct="0"/>
              <a:r>
                <a:rPr kumimoji="0" lang="zh-TW" altLang="en-US" sz="2800" b="1" dirty="0" smtClean="0">
                  <a:solidFill>
                    <a:srgbClr val="000000"/>
                  </a:solidFill>
                  <a:latin typeface="微軟正黑體" pitchFamily="34" charset="-120"/>
                  <a:ea typeface="微軟正黑體" pitchFamily="34" charset="-120"/>
                </a:rPr>
                <a:t>協助結業後就業</a:t>
              </a:r>
              <a:endParaRPr kumimoji="0" lang="zh-TW" altLang="en-US" sz="2800" b="1" dirty="0">
                <a:solidFill>
                  <a:srgbClr val="000000"/>
                </a:solidFill>
                <a:latin typeface="微軟正黑體" pitchFamily="34" charset="-120"/>
                <a:ea typeface="微軟正黑體" pitchFamily="34" charset="-120"/>
              </a:endParaRPr>
            </a:p>
          </p:txBody>
        </p:sp>
        <p:sp>
          <p:nvSpPr>
            <p:cNvPr id="55" name="Text Box 13"/>
            <p:cNvSpPr txBox="1">
              <a:spLocks noChangeArrowheads="1"/>
            </p:cNvSpPr>
            <p:nvPr/>
          </p:nvSpPr>
          <p:spPr bwMode="gray">
            <a:xfrm>
              <a:off x="878820" y="3346450"/>
              <a:ext cx="595036" cy="773101"/>
            </a:xfrm>
            <a:prstGeom prst="rect">
              <a:avLst/>
            </a:prstGeom>
            <a:noFill/>
            <a:ln w="9525" algn="ctr">
              <a:noFill/>
              <a:miter lim="800000"/>
              <a:headEnd/>
              <a:tailEnd/>
            </a:ln>
          </p:spPr>
          <p:txBody>
            <a:bodyPr wrap="none">
              <a:spAutoFit/>
            </a:bodyPr>
            <a:lstStyle/>
            <a:p>
              <a:pPr algn="ctr" eaLnBrk="0" hangingPunct="0"/>
              <a:r>
                <a:rPr kumimoji="0" lang="zh-TW" altLang="en-US" sz="3200" b="1" dirty="0" smtClean="0">
                  <a:solidFill>
                    <a:schemeClr val="bg1"/>
                  </a:solidFill>
                  <a:latin typeface="微軟正黑體" pitchFamily="34" charset="-120"/>
                  <a:ea typeface="微軟正黑體" pitchFamily="34" charset="-120"/>
                </a:rPr>
                <a:t>陸</a:t>
              </a:r>
              <a:endParaRPr kumimoji="0" lang="zh-TW" altLang="en-US" sz="3200" b="1" dirty="0">
                <a:solidFill>
                  <a:schemeClr val="bg1"/>
                </a:solidFill>
                <a:latin typeface="微軟正黑體" pitchFamily="34" charset="-120"/>
                <a:ea typeface="微軟正黑體" pitchFamily="34" charset="-120"/>
              </a:endParaRPr>
            </a:p>
          </p:txBody>
        </p:sp>
      </p:grpSp>
    </p:spTree>
    <p:custDataLst>
      <p:tags r:id="rId1"/>
    </p:custDataLst>
  </p:cSld>
  <p:clrMapOvr>
    <a:masterClrMapping/>
  </p:clrMapOvr>
  <p:transition spd="slow">
    <p:blinds/>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custDataLst>
              <p:tags r:id="rId2"/>
            </p:custDataLst>
          </p:nvPr>
        </p:nvSpPr>
        <p:spPr>
          <a:xfrm>
            <a:off x="0" y="-243408"/>
            <a:ext cx="8229600" cy="914400"/>
          </a:xfrm>
        </p:spPr>
        <p:txBody>
          <a:bodyPr>
            <a:normAutofit/>
          </a:bodyPr>
          <a:lstStyle/>
          <a:p>
            <a:pPr fontAlgn="auto">
              <a:spcAft>
                <a:spcPts val="0"/>
              </a:spcAft>
              <a:defRPr/>
            </a:pPr>
            <a:r>
              <a:rPr lang="zh-TW" altLang="en-US" sz="3600" b="1" dirty="0" smtClean="0">
                <a:solidFill>
                  <a:srgbClr val="953735"/>
                </a:solidFill>
                <a:effectLst>
                  <a:outerShdw blurRad="38100" dist="38100" dir="2700000" algn="tl">
                    <a:srgbClr val="000000">
                      <a:alpha val="43137"/>
                    </a:srgbClr>
                  </a:outerShdw>
                </a:effectLst>
                <a:latin typeface="微軟正黑體"/>
                <a:ea typeface="微軟正黑體"/>
              </a:rPr>
              <a:t>伍、</a:t>
            </a:r>
            <a:r>
              <a:rPr lang="zh-TW" altLang="en-US" sz="3600" b="1" dirty="0" smtClean="0">
                <a:solidFill>
                  <a:srgbClr val="953735"/>
                </a:solidFill>
                <a:effectLst>
                  <a:outerShdw blurRad="38100" dist="38100" dir="2700000" algn="tl">
                    <a:srgbClr val="000000">
                      <a:alpha val="43137"/>
                    </a:srgbClr>
                  </a:outerShdw>
                </a:effectLst>
              </a:rPr>
              <a:t>專班課程介紹</a:t>
            </a:r>
            <a:r>
              <a:rPr lang="en-US" altLang="zh-TW" sz="3600" b="1" dirty="0" smtClean="0">
                <a:solidFill>
                  <a:srgbClr val="953735"/>
                </a:solidFill>
                <a:effectLst>
                  <a:outerShdw blurRad="38100" dist="38100" dir="2700000" algn="tl">
                    <a:srgbClr val="000000">
                      <a:alpha val="43137"/>
                    </a:srgbClr>
                  </a:outerShdw>
                </a:effectLst>
              </a:rPr>
              <a:t>-</a:t>
            </a:r>
            <a:r>
              <a:rPr lang="zh-TW" altLang="en-US" sz="3600" b="1" dirty="0" smtClean="0">
                <a:solidFill>
                  <a:srgbClr val="953735"/>
                </a:solidFill>
                <a:effectLst>
                  <a:outerShdw blurRad="38100" dist="38100" dir="2700000" algn="tl">
                    <a:srgbClr val="000000">
                      <a:alpha val="43137"/>
                    </a:srgbClr>
                  </a:outerShdw>
                </a:effectLst>
              </a:rPr>
              <a:t>證照及補助項目</a:t>
            </a:r>
            <a:endParaRPr altLang="en-US" sz="3600" b="1" dirty="0" smtClean="0">
              <a:solidFill>
                <a:srgbClr val="953735"/>
              </a:solidFill>
              <a:effectLst>
                <a:outerShdw blurRad="38100" dist="38100" dir="2700000" algn="tl">
                  <a:srgbClr val="000000">
                    <a:alpha val="43137"/>
                  </a:srgbClr>
                </a:outerShdw>
              </a:effectLst>
              <a:ea typeface="微軟正黑體"/>
            </a:endParaRPr>
          </a:p>
        </p:txBody>
      </p:sp>
      <p:graphicFrame>
        <p:nvGraphicFramePr>
          <p:cNvPr id="7" name="內容版面配置區 6"/>
          <p:cNvGraphicFramePr>
            <a:graphicFrameLocks noGrp="1"/>
          </p:cNvGraphicFramePr>
          <p:nvPr>
            <p:ph idx="1"/>
            <p:extLst>
              <p:ext uri="{D42A27DB-BD31-4B8C-83A1-F6EECF244321}">
                <p14:modId xmlns:p14="http://schemas.microsoft.com/office/powerpoint/2010/main" xmlns="" val="1523307685"/>
              </p:ext>
            </p:extLst>
          </p:nvPr>
        </p:nvGraphicFramePr>
        <p:xfrm>
          <a:off x="107504" y="701782"/>
          <a:ext cx="8928992" cy="6046110"/>
        </p:xfrm>
        <a:graphic>
          <a:graphicData uri="http://schemas.openxmlformats.org/drawingml/2006/table">
            <a:tbl>
              <a:tblPr>
                <a:tableStyleId>{69C7853C-536D-4A76-A0AE-DD22124D55A5}</a:tableStyleId>
              </a:tblPr>
              <a:tblGrid>
                <a:gridCol w="1721298"/>
                <a:gridCol w="2826327"/>
                <a:gridCol w="2869199"/>
                <a:gridCol w="1512168"/>
              </a:tblGrid>
              <a:tr h="310975">
                <a:tc>
                  <a:txBody>
                    <a:bodyPr/>
                    <a:lstStyle/>
                    <a:p>
                      <a:pPr algn="ctr">
                        <a:lnSpc>
                          <a:spcPts val="2500"/>
                        </a:lnSpc>
                        <a:spcAft>
                          <a:spcPts val="0"/>
                        </a:spcAft>
                      </a:pPr>
                      <a:r>
                        <a:rPr lang="zh-TW" sz="1800" kern="100" spc="100" dirty="0">
                          <a:effectLst>
                            <a:outerShdw blurRad="38100" dist="38100" dir="2700000" algn="tl">
                              <a:srgbClr val="000000">
                                <a:alpha val="43137"/>
                              </a:srgbClr>
                            </a:outerShdw>
                          </a:effectLst>
                        </a:rPr>
                        <a:t>項目</a:t>
                      </a:r>
                      <a:endParaRPr lang="zh-TW" sz="1800" b="1" kern="100" spc="100" dirty="0">
                        <a:effectLst>
                          <a:outerShdw blurRad="38100" dist="38100" dir="2700000" algn="tl">
                            <a:srgbClr val="000000">
                              <a:alpha val="43137"/>
                            </a:srgbClr>
                          </a:outerShdw>
                        </a:effectLst>
                        <a:latin typeface="+mj-ea"/>
                        <a:ea typeface="+mj-ea"/>
                      </a:endParaRPr>
                    </a:p>
                  </a:txBody>
                  <a:tcPr marL="48386" marR="48386" marT="0" marB="0" anchor="ctr"/>
                </a:tc>
                <a:tc>
                  <a:txBody>
                    <a:bodyPr/>
                    <a:lstStyle/>
                    <a:p>
                      <a:pPr algn="ctr">
                        <a:lnSpc>
                          <a:spcPts val="2500"/>
                        </a:lnSpc>
                        <a:spcAft>
                          <a:spcPts val="0"/>
                        </a:spcAft>
                      </a:pPr>
                      <a:r>
                        <a:rPr lang="zh-TW" sz="1800" kern="100" spc="100" dirty="0">
                          <a:effectLst>
                            <a:outerShdw blurRad="38100" dist="38100" dir="2700000" algn="tl">
                              <a:srgbClr val="000000">
                                <a:alpha val="43137"/>
                              </a:srgbClr>
                            </a:outerShdw>
                          </a:effectLst>
                        </a:rPr>
                        <a:t>證照</a:t>
                      </a:r>
                      <a:endParaRPr lang="zh-TW" sz="1800" b="1" kern="100" spc="100" dirty="0">
                        <a:effectLst>
                          <a:outerShdw blurRad="38100" dist="38100" dir="2700000" algn="tl">
                            <a:srgbClr val="000000">
                              <a:alpha val="43137"/>
                            </a:srgbClr>
                          </a:outerShdw>
                        </a:effectLst>
                        <a:latin typeface="+mj-ea"/>
                        <a:ea typeface="+mj-ea"/>
                      </a:endParaRPr>
                    </a:p>
                  </a:txBody>
                  <a:tcPr marL="48386" marR="48386" marT="0" marB="0" anchor="ctr"/>
                </a:tc>
                <a:tc>
                  <a:txBody>
                    <a:bodyPr/>
                    <a:lstStyle/>
                    <a:p>
                      <a:pPr algn="ctr">
                        <a:lnSpc>
                          <a:spcPts val="2500"/>
                        </a:lnSpc>
                        <a:spcAft>
                          <a:spcPts val="0"/>
                        </a:spcAft>
                      </a:pPr>
                      <a:r>
                        <a:rPr lang="zh-TW" sz="1800" kern="100" spc="100" dirty="0">
                          <a:effectLst>
                            <a:outerShdw blurRad="38100" dist="38100" dir="2700000" algn="tl">
                              <a:srgbClr val="000000">
                                <a:alpha val="43137"/>
                              </a:srgbClr>
                            </a:outerShdw>
                          </a:effectLst>
                        </a:rPr>
                        <a:t>課程</a:t>
                      </a:r>
                      <a:endParaRPr lang="zh-TW" sz="1800" b="1" kern="100" spc="100" dirty="0">
                        <a:effectLst>
                          <a:outerShdw blurRad="38100" dist="38100" dir="2700000" algn="tl">
                            <a:srgbClr val="000000">
                              <a:alpha val="43137"/>
                            </a:srgbClr>
                          </a:outerShdw>
                        </a:effectLst>
                        <a:latin typeface="+mj-ea"/>
                        <a:ea typeface="+mj-ea"/>
                      </a:endParaRPr>
                    </a:p>
                  </a:txBody>
                  <a:tcPr marL="48386" marR="48386" marT="0" marB="0" anchor="ctr"/>
                </a:tc>
                <a:tc>
                  <a:txBody>
                    <a:bodyPr/>
                    <a:lstStyle/>
                    <a:p>
                      <a:pPr algn="ctr">
                        <a:lnSpc>
                          <a:spcPts val="2500"/>
                        </a:lnSpc>
                        <a:spcAft>
                          <a:spcPts val="0"/>
                        </a:spcAft>
                      </a:pPr>
                      <a:r>
                        <a:rPr lang="zh-TW" sz="1800" kern="100" spc="100" dirty="0">
                          <a:effectLst>
                            <a:outerShdw blurRad="38100" dist="38100" dir="2700000" algn="tl">
                              <a:srgbClr val="000000">
                                <a:alpha val="43137"/>
                              </a:srgbClr>
                            </a:outerShdw>
                          </a:effectLst>
                        </a:rPr>
                        <a:t>備註</a:t>
                      </a:r>
                      <a:endParaRPr lang="zh-TW" sz="1800" b="1" kern="100" spc="100" dirty="0">
                        <a:effectLst>
                          <a:outerShdw blurRad="38100" dist="38100" dir="2700000" algn="tl">
                            <a:srgbClr val="000000">
                              <a:alpha val="43137"/>
                            </a:srgbClr>
                          </a:outerShdw>
                        </a:effectLst>
                        <a:latin typeface="+mj-ea"/>
                        <a:ea typeface="+mj-ea"/>
                      </a:endParaRPr>
                    </a:p>
                  </a:txBody>
                  <a:tcPr marL="48386" marR="48386" marT="0" marB="0" anchor="ctr"/>
                </a:tc>
              </a:tr>
              <a:tr h="352526">
                <a:tc rowSpan="5">
                  <a:txBody>
                    <a:bodyPr/>
                    <a:lstStyle/>
                    <a:p>
                      <a:pPr algn="ctr">
                        <a:lnSpc>
                          <a:spcPts val="2500"/>
                        </a:lnSpc>
                        <a:spcAft>
                          <a:spcPts val="0"/>
                        </a:spcAft>
                      </a:pPr>
                      <a:r>
                        <a:rPr lang="zh-TW" sz="1800" kern="0" spc="100" dirty="0">
                          <a:effectLst>
                            <a:outerShdw blurRad="38100" dist="38100" dir="2700000" algn="tl">
                              <a:srgbClr val="000000">
                                <a:alpha val="43137"/>
                              </a:srgbClr>
                            </a:outerShdw>
                          </a:effectLst>
                        </a:rPr>
                        <a:t>課程規劃</a:t>
                      </a:r>
                      <a:endParaRPr lang="zh-TW" sz="1800" kern="100" spc="100" dirty="0">
                        <a:effectLst>
                          <a:outerShdw blurRad="38100" dist="38100" dir="2700000" algn="tl">
                            <a:srgbClr val="000000">
                              <a:alpha val="43137"/>
                            </a:srgbClr>
                          </a:outerShdw>
                        </a:effectLst>
                      </a:endParaRPr>
                    </a:p>
                    <a:p>
                      <a:pPr algn="ctr">
                        <a:lnSpc>
                          <a:spcPts val="2500"/>
                        </a:lnSpc>
                        <a:spcAft>
                          <a:spcPts val="0"/>
                        </a:spcAft>
                      </a:pPr>
                      <a:r>
                        <a:rPr lang="zh-TW" sz="1800" kern="0" spc="100" dirty="0">
                          <a:effectLst>
                            <a:outerShdw blurRad="38100" dist="38100" dir="2700000" algn="tl">
                              <a:srgbClr val="000000">
                                <a:alpha val="43137"/>
                              </a:srgbClr>
                            </a:outerShdw>
                          </a:effectLst>
                        </a:rPr>
                        <a:t>金融證照</a:t>
                      </a:r>
                      <a:endParaRPr lang="zh-TW" sz="1800" kern="100" spc="100" dirty="0">
                        <a:effectLst>
                          <a:outerShdw blurRad="38100" dist="38100" dir="2700000" algn="tl">
                            <a:srgbClr val="000000">
                              <a:alpha val="43137"/>
                            </a:srgbClr>
                          </a:outerShdw>
                        </a:effectLst>
                        <a:latin typeface="+mj-ea"/>
                        <a:ea typeface="+mj-ea"/>
                      </a:endParaRPr>
                    </a:p>
                  </a:txBody>
                  <a:tcPr marL="48386" marR="48386" marT="0" marB="0" anchor="ctr"/>
                </a:tc>
                <a:tc>
                  <a:txBody>
                    <a:bodyPr/>
                    <a:lstStyle/>
                    <a:p>
                      <a:pPr algn="ctr">
                        <a:lnSpc>
                          <a:spcPct val="100000"/>
                        </a:lnSpc>
                        <a:spcAft>
                          <a:spcPts val="0"/>
                        </a:spcAft>
                      </a:pPr>
                      <a:r>
                        <a:rPr lang="zh-TW" sz="1800" kern="0" spc="100" dirty="0">
                          <a:effectLst>
                            <a:outerShdw blurRad="38100" dist="38100" dir="2700000" algn="tl">
                              <a:srgbClr val="000000">
                                <a:alpha val="43137"/>
                              </a:srgbClr>
                            </a:outerShdw>
                          </a:effectLst>
                        </a:rPr>
                        <a:t>證券商業務人員</a:t>
                      </a:r>
                      <a:endParaRPr lang="zh-TW" sz="1800" kern="100" spc="100" dirty="0">
                        <a:effectLst>
                          <a:outerShdw blurRad="38100" dist="38100" dir="2700000" algn="tl">
                            <a:srgbClr val="000000">
                              <a:alpha val="43137"/>
                            </a:srgbClr>
                          </a:outerShdw>
                        </a:effectLst>
                        <a:latin typeface="+mj-ea"/>
                        <a:ea typeface="+mj-ea"/>
                      </a:endParaRPr>
                    </a:p>
                  </a:txBody>
                  <a:tcPr marL="48386" marR="48386" marT="0" marB="0"/>
                </a:tc>
                <a:tc rowSpan="2">
                  <a:txBody>
                    <a:bodyPr/>
                    <a:lstStyle/>
                    <a:p>
                      <a:pPr algn="ctr">
                        <a:lnSpc>
                          <a:spcPct val="100000"/>
                        </a:lnSpc>
                        <a:spcAft>
                          <a:spcPts val="0"/>
                        </a:spcAft>
                      </a:pPr>
                      <a:r>
                        <a:rPr lang="zh-TW" sz="1800" kern="0" spc="100" dirty="0">
                          <a:effectLst>
                            <a:outerShdw blurRad="38100" dist="38100" dir="2700000" algn="tl">
                              <a:srgbClr val="000000">
                                <a:alpha val="43137"/>
                              </a:srgbClr>
                            </a:outerShdw>
                          </a:effectLst>
                        </a:rPr>
                        <a:t>證券暨投信</a:t>
                      </a:r>
                      <a:r>
                        <a:rPr lang="zh-TW" sz="1800" kern="0" spc="100" dirty="0" smtClean="0">
                          <a:effectLst>
                            <a:outerShdw blurRad="38100" dist="38100" dir="2700000" algn="tl">
                              <a:srgbClr val="000000">
                                <a:alpha val="43137"/>
                              </a:srgbClr>
                            </a:outerShdw>
                          </a:effectLst>
                        </a:rPr>
                        <a:t>顧專業</a:t>
                      </a:r>
                      <a:r>
                        <a:rPr lang="zh-TW" sz="1800" kern="0" spc="100" dirty="0">
                          <a:effectLst>
                            <a:outerShdw blurRad="38100" dist="38100" dir="2700000" algn="tl">
                              <a:srgbClr val="000000">
                                <a:alpha val="43137"/>
                              </a:srgbClr>
                            </a:outerShdw>
                          </a:effectLst>
                        </a:rPr>
                        <a:t>科目</a:t>
                      </a:r>
                      <a:endParaRPr lang="zh-TW" sz="1800" kern="100" spc="100" dirty="0">
                        <a:effectLst>
                          <a:outerShdw blurRad="38100" dist="38100" dir="2700000" algn="tl">
                            <a:srgbClr val="000000">
                              <a:alpha val="43137"/>
                            </a:srgbClr>
                          </a:outerShdw>
                        </a:effectLst>
                        <a:latin typeface="+mj-ea"/>
                        <a:ea typeface="+mj-ea"/>
                      </a:endParaRPr>
                    </a:p>
                  </a:txBody>
                  <a:tcPr marL="48386" marR="48386" marT="0" marB="0" anchor="ctr"/>
                </a:tc>
                <a:tc rowSpan="5">
                  <a:txBody>
                    <a:bodyPr/>
                    <a:lstStyle/>
                    <a:p>
                      <a:pPr algn="ctr">
                        <a:lnSpc>
                          <a:spcPts val="2500"/>
                        </a:lnSpc>
                        <a:spcAft>
                          <a:spcPts val="0"/>
                        </a:spcAft>
                      </a:pPr>
                      <a:r>
                        <a:rPr lang="zh-TW" sz="1800" kern="100" spc="100" dirty="0" smtClean="0">
                          <a:effectLst>
                            <a:outerShdw blurRad="38100" dist="38100" dir="2700000" algn="tl">
                              <a:srgbClr val="000000">
                                <a:alpha val="43137"/>
                              </a:srgbClr>
                            </a:outerShdw>
                          </a:effectLst>
                        </a:rPr>
                        <a:t>結訓</a:t>
                      </a:r>
                      <a:r>
                        <a:rPr lang="en-US" altLang="zh-TW" sz="2000" kern="100" spc="100" dirty="0" smtClean="0">
                          <a:solidFill>
                            <a:srgbClr val="0000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5</a:t>
                      </a:r>
                      <a:r>
                        <a:rPr lang="zh-TW" sz="1800" kern="100" spc="100" dirty="0" smtClean="0">
                          <a:effectLst>
                            <a:outerShdw blurRad="38100" dist="38100" dir="2700000" algn="tl">
                              <a:srgbClr val="000000">
                                <a:alpha val="43137"/>
                              </a:srgbClr>
                            </a:outerShdw>
                          </a:effectLst>
                        </a:rPr>
                        <a:t>張證照</a:t>
                      </a:r>
                      <a:r>
                        <a:rPr lang="zh-TW" altLang="en-US" sz="1800" kern="100" spc="100" dirty="0" smtClean="0">
                          <a:effectLst>
                            <a:outerShdw blurRad="38100" dist="38100" dir="2700000" algn="tl">
                              <a:srgbClr val="000000">
                                <a:alpha val="43137"/>
                              </a:srgbClr>
                            </a:outerShdw>
                          </a:effectLst>
                        </a:rPr>
                        <a:t>考試</a:t>
                      </a:r>
                      <a:endParaRPr lang="zh-TW" sz="1800" kern="100" spc="100" dirty="0">
                        <a:effectLst>
                          <a:outerShdw blurRad="38100" dist="38100" dir="2700000" algn="tl">
                            <a:srgbClr val="000000">
                              <a:alpha val="43137"/>
                            </a:srgbClr>
                          </a:outerShdw>
                        </a:effectLst>
                        <a:latin typeface="Times New Roman" pitchFamily="18" charset="0"/>
                        <a:ea typeface="+mj-ea"/>
                        <a:cs typeface="Times New Roman" pitchFamily="18" charset="0"/>
                      </a:endParaRPr>
                    </a:p>
                  </a:txBody>
                  <a:tcPr marL="48386" marR="48386" marT="0" marB="0" anchor="ctr"/>
                </a:tc>
              </a:tr>
              <a:tr h="370206">
                <a:tc vMerge="1">
                  <a:txBody>
                    <a:bodyPr/>
                    <a:lstStyle/>
                    <a:p>
                      <a:endParaRPr lang="zh-TW" altLang="en-US"/>
                    </a:p>
                  </a:txBody>
                  <a:tcPr/>
                </a:tc>
                <a:tc>
                  <a:txBody>
                    <a:bodyPr/>
                    <a:lstStyle/>
                    <a:p>
                      <a:pPr algn="ctr">
                        <a:lnSpc>
                          <a:spcPct val="100000"/>
                        </a:lnSpc>
                        <a:spcAft>
                          <a:spcPts val="0"/>
                        </a:spcAft>
                      </a:pPr>
                      <a:r>
                        <a:rPr lang="zh-TW" sz="1800" kern="0" spc="100" dirty="0">
                          <a:effectLst>
                            <a:outerShdw blurRad="38100" dist="38100" dir="2700000" algn="tl">
                              <a:srgbClr val="000000">
                                <a:alpha val="43137"/>
                              </a:srgbClr>
                            </a:outerShdw>
                          </a:effectLst>
                        </a:rPr>
                        <a:t>投信投顧業務員</a:t>
                      </a:r>
                      <a:endParaRPr lang="zh-TW" sz="1800" kern="100" spc="100" dirty="0">
                        <a:effectLst>
                          <a:outerShdw blurRad="38100" dist="38100" dir="2700000" algn="tl">
                            <a:srgbClr val="000000">
                              <a:alpha val="43137"/>
                            </a:srgbClr>
                          </a:outerShdw>
                        </a:effectLst>
                        <a:latin typeface="+mj-ea"/>
                        <a:ea typeface="+mj-ea"/>
                      </a:endParaRPr>
                    </a:p>
                  </a:txBody>
                  <a:tcPr marL="48386" marR="48386" marT="0" marB="0"/>
                </a:tc>
                <a:tc vMerge="1">
                  <a:txBody>
                    <a:bodyPr/>
                    <a:lstStyle/>
                    <a:p>
                      <a:endParaRPr lang="zh-TW" altLang="en-US"/>
                    </a:p>
                  </a:txBody>
                  <a:tcPr/>
                </a:tc>
                <a:tc vMerge="1">
                  <a:txBody>
                    <a:bodyPr/>
                    <a:lstStyle/>
                    <a:p>
                      <a:endParaRPr lang="zh-TW" altLang="en-US"/>
                    </a:p>
                  </a:txBody>
                  <a:tcPr/>
                </a:tc>
              </a:tr>
              <a:tr h="376635">
                <a:tc vMerge="1">
                  <a:txBody>
                    <a:bodyPr/>
                    <a:lstStyle/>
                    <a:p>
                      <a:endParaRPr lang="zh-TW" altLang="en-US"/>
                    </a:p>
                  </a:txBody>
                  <a:tcPr/>
                </a:tc>
                <a:tc>
                  <a:txBody>
                    <a:bodyPr/>
                    <a:lstStyle/>
                    <a:p>
                      <a:pPr algn="ctr">
                        <a:lnSpc>
                          <a:spcPct val="100000"/>
                        </a:lnSpc>
                        <a:spcAft>
                          <a:spcPts val="0"/>
                        </a:spcAft>
                      </a:pPr>
                      <a:r>
                        <a:rPr lang="zh-TW" sz="1800" kern="0" spc="100" dirty="0">
                          <a:effectLst>
                            <a:outerShdw blurRad="38100" dist="38100" dir="2700000" algn="tl">
                              <a:srgbClr val="000000">
                                <a:alpha val="43137"/>
                              </a:srgbClr>
                            </a:outerShdw>
                          </a:effectLst>
                        </a:rPr>
                        <a:t>期貨商業務員</a:t>
                      </a:r>
                      <a:endParaRPr lang="zh-TW" sz="1800" kern="100" spc="100" dirty="0">
                        <a:effectLst>
                          <a:outerShdw blurRad="38100" dist="38100" dir="2700000" algn="tl">
                            <a:srgbClr val="000000">
                              <a:alpha val="43137"/>
                            </a:srgbClr>
                          </a:outerShdw>
                        </a:effectLst>
                        <a:latin typeface="+mj-ea"/>
                        <a:ea typeface="+mj-ea"/>
                      </a:endParaRPr>
                    </a:p>
                  </a:txBody>
                  <a:tcPr marL="48386" marR="48386" marT="0" marB="0"/>
                </a:tc>
                <a:tc>
                  <a:txBody>
                    <a:bodyPr/>
                    <a:lstStyle/>
                    <a:p>
                      <a:pPr algn="ctr">
                        <a:lnSpc>
                          <a:spcPct val="100000"/>
                        </a:lnSpc>
                        <a:spcAft>
                          <a:spcPts val="0"/>
                        </a:spcAft>
                      </a:pPr>
                      <a:r>
                        <a:rPr lang="zh-TW" sz="1800" kern="0" spc="100" dirty="0">
                          <a:effectLst>
                            <a:outerShdw blurRad="38100" dist="38100" dir="2700000" algn="tl">
                              <a:srgbClr val="000000">
                                <a:alpha val="43137"/>
                              </a:srgbClr>
                            </a:outerShdw>
                          </a:effectLst>
                        </a:rPr>
                        <a:t>期貨專業科目</a:t>
                      </a:r>
                      <a:endParaRPr lang="zh-TW" sz="1800" kern="100" spc="100" dirty="0">
                        <a:effectLst>
                          <a:outerShdw blurRad="38100" dist="38100" dir="2700000" algn="tl">
                            <a:srgbClr val="000000">
                              <a:alpha val="43137"/>
                            </a:srgbClr>
                          </a:outerShdw>
                        </a:effectLst>
                        <a:latin typeface="+mj-ea"/>
                        <a:ea typeface="+mj-ea"/>
                      </a:endParaRPr>
                    </a:p>
                  </a:txBody>
                  <a:tcPr marL="48386" marR="48386" marT="0" marB="0" anchor="ctr"/>
                </a:tc>
                <a:tc vMerge="1">
                  <a:txBody>
                    <a:bodyPr/>
                    <a:lstStyle/>
                    <a:p>
                      <a:endParaRPr lang="zh-TW" altLang="en-US"/>
                    </a:p>
                  </a:txBody>
                  <a:tcPr/>
                </a:tc>
              </a:tr>
              <a:tr h="366990">
                <a:tc vMerge="1">
                  <a:txBody>
                    <a:bodyPr/>
                    <a:lstStyle/>
                    <a:p>
                      <a:endParaRPr lang="zh-TW" altLang="en-US"/>
                    </a:p>
                  </a:txBody>
                  <a:tcPr/>
                </a:tc>
                <a:tc>
                  <a:txBody>
                    <a:bodyPr/>
                    <a:lstStyle/>
                    <a:p>
                      <a:pPr algn="ctr">
                        <a:lnSpc>
                          <a:spcPct val="100000"/>
                        </a:lnSpc>
                        <a:spcAft>
                          <a:spcPts val="0"/>
                        </a:spcAft>
                      </a:pPr>
                      <a:r>
                        <a:rPr lang="zh-TW" sz="1800" kern="0" spc="100" dirty="0">
                          <a:effectLst>
                            <a:outerShdw blurRad="38100" dist="38100" dir="2700000" algn="tl">
                              <a:srgbClr val="000000">
                                <a:alpha val="43137"/>
                              </a:srgbClr>
                            </a:outerShdw>
                          </a:effectLst>
                        </a:rPr>
                        <a:t>信託業業務人員</a:t>
                      </a:r>
                      <a:endParaRPr lang="zh-TW" sz="1800" kern="100" spc="100" dirty="0">
                        <a:effectLst>
                          <a:outerShdw blurRad="38100" dist="38100" dir="2700000" algn="tl">
                            <a:srgbClr val="000000">
                              <a:alpha val="43137"/>
                            </a:srgbClr>
                          </a:outerShdw>
                        </a:effectLst>
                        <a:latin typeface="+mj-ea"/>
                        <a:ea typeface="+mj-ea"/>
                      </a:endParaRPr>
                    </a:p>
                  </a:txBody>
                  <a:tcPr marL="48386" marR="48386" marT="0" marB="0"/>
                </a:tc>
                <a:tc>
                  <a:txBody>
                    <a:bodyPr/>
                    <a:lstStyle/>
                    <a:p>
                      <a:pPr algn="ctr">
                        <a:lnSpc>
                          <a:spcPct val="100000"/>
                        </a:lnSpc>
                        <a:spcAft>
                          <a:spcPts val="0"/>
                        </a:spcAft>
                      </a:pPr>
                      <a:r>
                        <a:rPr lang="zh-TW" sz="1800" kern="0" spc="100" dirty="0">
                          <a:effectLst>
                            <a:outerShdw blurRad="38100" dist="38100" dir="2700000" algn="tl">
                              <a:srgbClr val="000000">
                                <a:alpha val="43137"/>
                              </a:srgbClr>
                            </a:outerShdw>
                          </a:effectLst>
                        </a:rPr>
                        <a:t>銀行專業科目</a:t>
                      </a:r>
                      <a:endParaRPr lang="zh-TW" sz="1800" kern="100" spc="100" dirty="0">
                        <a:effectLst>
                          <a:outerShdw blurRad="38100" dist="38100" dir="2700000" algn="tl">
                            <a:srgbClr val="000000">
                              <a:alpha val="43137"/>
                            </a:srgbClr>
                          </a:outerShdw>
                        </a:effectLst>
                        <a:latin typeface="+mj-ea"/>
                        <a:ea typeface="+mj-ea"/>
                      </a:endParaRPr>
                    </a:p>
                  </a:txBody>
                  <a:tcPr marL="48386" marR="48386" marT="0" marB="0" anchor="ctr"/>
                </a:tc>
                <a:tc vMerge="1">
                  <a:txBody>
                    <a:bodyPr/>
                    <a:lstStyle/>
                    <a:p>
                      <a:endParaRPr lang="zh-TW" altLang="en-US"/>
                    </a:p>
                  </a:txBody>
                  <a:tcPr/>
                </a:tc>
              </a:tr>
              <a:tr h="371276">
                <a:tc vMerge="1">
                  <a:txBody>
                    <a:bodyPr/>
                    <a:lstStyle/>
                    <a:p>
                      <a:endParaRPr lang="zh-TW" altLang="en-US"/>
                    </a:p>
                  </a:txBody>
                  <a:tcPr/>
                </a:tc>
                <a:tc>
                  <a:txBody>
                    <a:bodyPr/>
                    <a:lstStyle/>
                    <a:p>
                      <a:pPr algn="ctr">
                        <a:lnSpc>
                          <a:spcPct val="100000"/>
                        </a:lnSpc>
                        <a:spcAft>
                          <a:spcPts val="0"/>
                        </a:spcAft>
                      </a:pPr>
                      <a:r>
                        <a:rPr lang="zh-TW" sz="1800" kern="0" spc="100">
                          <a:effectLst>
                            <a:outerShdw blurRad="38100" dist="38100" dir="2700000" algn="tl">
                              <a:srgbClr val="000000">
                                <a:alpha val="43137"/>
                              </a:srgbClr>
                            </a:outerShdw>
                          </a:effectLst>
                        </a:rPr>
                        <a:t>金融常識與道德</a:t>
                      </a:r>
                      <a:endParaRPr lang="zh-TW" sz="1800" kern="100" spc="100">
                        <a:effectLst>
                          <a:outerShdw blurRad="38100" dist="38100" dir="2700000" algn="tl">
                            <a:srgbClr val="000000">
                              <a:alpha val="43137"/>
                            </a:srgbClr>
                          </a:outerShdw>
                        </a:effectLst>
                        <a:latin typeface="+mj-ea"/>
                        <a:ea typeface="+mj-ea"/>
                      </a:endParaRPr>
                    </a:p>
                  </a:txBody>
                  <a:tcPr marL="48386" marR="48386" marT="0" marB="0"/>
                </a:tc>
                <a:tc>
                  <a:txBody>
                    <a:bodyPr/>
                    <a:lstStyle/>
                    <a:p>
                      <a:pPr algn="ctr">
                        <a:lnSpc>
                          <a:spcPct val="100000"/>
                        </a:lnSpc>
                        <a:spcAft>
                          <a:spcPts val="0"/>
                        </a:spcAft>
                      </a:pPr>
                      <a:r>
                        <a:rPr lang="zh-TW" sz="1800" kern="0" spc="100" dirty="0">
                          <a:effectLst>
                            <a:outerShdw blurRad="38100" dist="38100" dir="2700000" algn="tl">
                              <a:srgbClr val="000000">
                                <a:alpha val="43137"/>
                              </a:srgbClr>
                            </a:outerShdw>
                          </a:effectLst>
                        </a:rPr>
                        <a:t>金融基礎教育科目</a:t>
                      </a:r>
                      <a:endParaRPr lang="zh-TW" sz="1800" kern="100" spc="100" dirty="0">
                        <a:effectLst>
                          <a:outerShdw blurRad="38100" dist="38100" dir="2700000" algn="tl">
                            <a:srgbClr val="000000">
                              <a:alpha val="43137"/>
                            </a:srgbClr>
                          </a:outerShdw>
                        </a:effectLst>
                        <a:latin typeface="+mj-ea"/>
                        <a:ea typeface="+mj-ea"/>
                      </a:endParaRPr>
                    </a:p>
                  </a:txBody>
                  <a:tcPr marL="48386" marR="48386" marT="0" marB="0" anchor="ctr"/>
                </a:tc>
                <a:tc vMerge="1">
                  <a:txBody>
                    <a:bodyPr/>
                    <a:lstStyle/>
                    <a:p>
                      <a:endParaRPr lang="zh-TW" altLang="en-US"/>
                    </a:p>
                  </a:txBody>
                  <a:tcPr/>
                </a:tc>
              </a:tr>
              <a:tr h="371276">
                <a:tc rowSpan="10">
                  <a:txBody>
                    <a:bodyPr/>
                    <a:lstStyle/>
                    <a:p>
                      <a:pPr algn="ctr">
                        <a:lnSpc>
                          <a:spcPts val="2500"/>
                        </a:lnSpc>
                        <a:spcAft>
                          <a:spcPts val="0"/>
                        </a:spcAft>
                      </a:pPr>
                      <a:r>
                        <a:rPr lang="zh-TW" sz="1800" kern="100" spc="100" dirty="0">
                          <a:effectLst>
                            <a:outerShdw blurRad="38100" dist="38100" dir="2700000" algn="tl">
                              <a:srgbClr val="000000">
                                <a:alpha val="43137"/>
                              </a:srgbClr>
                            </a:outerShdw>
                          </a:effectLst>
                        </a:rPr>
                        <a:t>其他金融證照</a:t>
                      </a:r>
                      <a:endParaRPr lang="zh-TW" sz="1800" kern="100" spc="100" dirty="0">
                        <a:effectLst>
                          <a:outerShdw blurRad="38100" dist="38100" dir="2700000" algn="tl">
                            <a:srgbClr val="000000">
                              <a:alpha val="43137"/>
                            </a:srgbClr>
                          </a:outerShdw>
                        </a:effectLst>
                        <a:latin typeface="+mj-ea"/>
                        <a:ea typeface="+mj-ea"/>
                      </a:endParaRPr>
                    </a:p>
                  </a:txBody>
                  <a:tcPr marL="48386" marR="48386" marT="0" marB="0" anchor="ctr"/>
                </a:tc>
                <a:tc>
                  <a:txBody>
                    <a:bodyPr/>
                    <a:lstStyle/>
                    <a:p>
                      <a:pPr algn="ctr">
                        <a:lnSpc>
                          <a:spcPct val="100000"/>
                        </a:lnSpc>
                        <a:spcAft>
                          <a:spcPts val="0"/>
                        </a:spcAft>
                      </a:pPr>
                      <a:r>
                        <a:rPr lang="zh-TW" sz="1800" kern="0" spc="100" dirty="0">
                          <a:effectLst>
                            <a:outerShdw blurRad="38100" dist="38100" dir="2700000" algn="tl">
                              <a:srgbClr val="000000">
                                <a:alpha val="43137"/>
                              </a:srgbClr>
                            </a:outerShdw>
                          </a:effectLst>
                        </a:rPr>
                        <a:t>證券商高級業務人員</a:t>
                      </a:r>
                      <a:endParaRPr lang="zh-TW" sz="1800" kern="100" spc="100" dirty="0">
                        <a:effectLst>
                          <a:outerShdw blurRad="38100" dist="38100" dir="2700000" algn="tl">
                            <a:srgbClr val="000000">
                              <a:alpha val="43137"/>
                            </a:srgbClr>
                          </a:outerShdw>
                        </a:effectLst>
                        <a:latin typeface="+mj-ea"/>
                        <a:ea typeface="+mj-ea"/>
                      </a:endParaRPr>
                    </a:p>
                  </a:txBody>
                  <a:tcPr marL="48386" marR="48386" marT="0" marB="0"/>
                </a:tc>
                <a:tc rowSpan="2">
                  <a:txBody>
                    <a:bodyPr/>
                    <a:lstStyle/>
                    <a:p>
                      <a:pPr algn="ctr">
                        <a:lnSpc>
                          <a:spcPct val="100000"/>
                        </a:lnSpc>
                        <a:spcAft>
                          <a:spcPts val="0"/>
                        </a:spcAft>
                      </a:pPr>
                      <a:r>
                        <a:rPr lang="zh-TW" sz="1800" kern="0" spc="100" dirty="0">
                          <a:effectLst>
                            <a:outerShdw blurRad="38100" dist="38100" dir="2700000" algn="tl">
                              <a:srgbClr val="000000">
                                <a:alpha val="43137"/>
                              </a:srgbClr>
                            </a:outerShdw>
                          </a:effectLst>
                        </a:rPr>
                        <a:t>證券、投信投顧</a:t>
                      </a:r>
                      <a:endParaRPr lang="zh-TW" sz="1800" kern="100" spc="100" dirty="0">
                        <a:effectLst>
                          <a:outerShdw blurRad="38100" dist="38100" dir="2700000" algn="tl">
                            <a:srgbClr val="000000">
                              <a:alpha val="43137"/>
                            </a:srgbClr>
                          </a:outerShdw>
                        </a:effectLst>
                        <a:latin typeface="+mj-ea"/>
                        <a:ea typeface="+mj-ea"/>
                      </a:endParaRPr>
                    </a:p>
                  </a:txBody>
                  <a:tcPr marL="48386" marR="48386" marT="0" marB="0" anchor="ctr"/>
                </a:tc>
                <a:tc rowSpan="10">
                  <a:txBody>
                    <a:bodyPr/>
                    <a:lstStyle/>
                    <a:p>
                      <a:pPr algn="ctr">
                        <a:lnSpc>
                          <a:spcPts val="2500"/>
                        </a:lnSpc>
                        <a:spcAft>
                          <a:spcPts val="0"/>
                        </a:spcAft>
                      </a:pPr>
                      <a:r>
                        <a:rPr lang="zh-TW" sz="1800" kern="100" spc="100" dirty="0">
                          <a:effectLst>
                            <a:outerShdw blurRad="38100" dist="38100" dir="2700000" algn="tl">
                              <a:srgbClr val="000000">
                                <a:alpha val="43137"/>
                              </a:srgbClr>
                            </a:outerShdw>
                          </a:effectLst>
                          <a:latin typeface="Times New Roman" pitchFamily="18" charset="0"/>
                          <a:cs typeface="Times New Roman" pitchFamily="18" charset="0"/>
                        </a:rPr>
                        <a:t>課程期間取得</a:t>
                      </a:r>
                      <a:r>
                        <a:rPr lang="zh-TW" sz="1800" kern="100" spc="100" dirty="0" smtClean="0">
                          <a:effectLst>
                            <a:outerShdw blurRad="38100" dist="38100" dir="2700000" algn="tl">
                              <a:srgbClr val="000000">
                                <a:alpha val="43137"/>
                              </a:srgbClr>
                            </a:outerShdw>
                          </a:effectLst>
                          <a:latin typeface="Times New Roman" pitchFamily="18" charset="0"/>
                          <a:cs typeface="Times New Roman" pitchFamily="18" charset="0"/>
                        </a:rPr>
                        <a:t>其中</a:t>
                      </a:r>
                      <a:r>
                        <a:rPr lang="zh-TW" altLang="en-US" sz="1800" kern="100" spc="100" dirty="0" smtClean="0">
                          <a:effectLst>
                            <a:outerShdw blurRad="38100" dist="38100" dir="2700000" algn="tl">
                              <a:srgbClr val="000000">
                                <a:alpha val="43137"/>
                              </a:srgbClr>
                            </a:outerShdw>
                          </a:effectLst>
                          <a:latin typeface="Times New Roman" pitchFamily="18" charset="0"/>
                          <a:cs typeface="Times New Roman" pitchFamily="18" charset="0"/>
                        </a:rPr>
                        <a:t>任</a:t>
                      </a:r>
                      <a:r>
                        <a:rPr lang="en-US" sz="1800" kern="100" spc="100" dirty="0" smtClean="0">
                          <a:effectLst>
                            <a:outerShdw blurRad="38100" dist="38100" dir="2700000" algn="tl">
                              <a:srgbClr val="000000">
                                <a:alpha val="43137"/>
                              </a:srgbClr>
                            </a:outerShdw>
                          </a:effectLst>
                          <a:latin typeface="Times New Roman" pitchFamily="18" charset="0"/>
                          <a:cs typeface="Times New Roman" pitchFamily="18" charset="0"/>
                        </a:rPr>
                        <a:t>3</a:t>
                      </a:r>
                      <a:r>
                        <a:rPr lang="zh-TW" sz="1800" kern="100" spc="100" dirty="0">
                          <a:effectLst>
                            <a:outerShdw blurRad="38100" dist="38100" dir="2700000" algn="tl">
                              <a:srgbClr val="000000">
                                <a:alpha val="43137"/>
                              </a:srgbClr>
                            </a:outerShdw>
                          </a:effectLst>
                          <a:latin typeface="Times New Roman" pitchFamily="18" charset="0"/>
                          <a:cs typeface="Times New Roman" pitchFamily="18" charset="0"/>
                        </a:rPr>
                        <a:t>項證照，每人</a:t>
                      </a:r>
                      <a:r>
                        <a:rPr lang="en-US" sz="1800" kern="100" spc="100" dirty="0" smtClean="0">
                          <a:solidFill>
                            <a:srgbClr val="0000FF"/>
                          </a:solidFill>
                          <a:effectLst>
                            <a:outerShdw blurRad="38100" dist="38100" dir="2700000" algn="tl">
                              <a:srgbClr val="000000">
                                <a:alpha val="43137"/>
                              </a:srgbClr>
                            </a:outerShdw>
                          </a:effectLst>
                          <a:latin typeface="Times New Roman" pitchFamily="18" charset="0"/>
                          <a:cs typeface="Times New Roman" pitchFamily="18" charset="0"/>
                        </a:rPr>
                        <a:t>3,000</a:t>
                      </a:r>
                      <a:r>
                        <a:rPr lang="zh-TW" sz="1800" kern="100" spc="100" dirty="0">
                          <a:effectLst>
                            <a:outerShdw blurRad="38100" dist="38100" dir="2700000" algn="tl">
                              <a:srgbClr val="000000">
                                <a:alpha val="43137"/>
                              </a:srgbClr>
                            </a:outerShdw>
                          </a:effectLst>
                          <a:latin typeface="Times New Roman" pitchFamily="18" charset="0"/>
                          <a:cs typeface="Times New Roman" pitchFamily="18" charset="0"/>
                        </a:rPr>
                        <a:t>元獎勵金</a:t>
                      </a:r>
                      <a:endParaRPr lang="zh-TW" sz="1800" kern="100" spc="100" dirty="0">
                        <a:effectLst>
                          <a:outerShdw blurRad="38100" dist="38100" dir="2700000" algn="tl">
                            <a:srgbClr val="000000">
                              <a:alpha val="43137"/>
                            </a:srgbClr>
                          </a:outerShdw>
                        </a:effectLst>
                        <a:latin typeface="Times New Roman" pitchFamily="18" charset="0"/>
                        <a:ea typeface="新細明體" pitchFamily="18" charset="-120"/>
                        <a:cs typeface="Times New Roman" pitchFamily="18" charset="0"/>
                      </a:endParaRPr>
                    </a:p>
                  </a:txBody>
                  <a:tcPr marL="48386" marR="48386" marT="0" marB="0" anchor="ctr"/>
                </a:tc>
              </a:tr>
              <a:tr h="380384">
                <a:tc vMerge="1">
                  <a:txBody>
                    <a:bodyPr/>
                    <a:lstStyle/>
                    <a:p>
                      <a:endParaRPr lang="zh-TW" altLang="en-US"/>
                    </a:p>
                  </a:txBody>
                  <a:tcPr/>
                </a:tc>
                <a:tc>
                  <a:txBody>
                    <a:bodyPr/>
                    <a:lstStyle/>
                    <a:p>
                      <a:pPr algn="ctr">
                        <a:lnSpc>
                          <a:spcPct val="100000"/>
                        </a:lnSpc>
                        <a:spcAft>
                          <a:spcPts val="0"/>
                        </a:spcAft>
                      </a:pPr>
                      <a:r>
                        <a:rPr lang="zh-TW" sz="1800" kern="0" spc="100" dirty="0">
                          <a:effectLst>
                            <a:outerShdw blurRad="38100" dist="38100" dir="2700000" algn="tl">
                              <a:srgbClr val="000000">
                                <a:alpha val="43137"/>
                              </a:srgbClr>
                            </a:outerShdw>
                          </a:effectLst>
                        </a:rPr>
                        <a:t>股務人員</a:t>
                      </a:r>
                      <a:endParaRPr lang="zh-TW" sz="1800" kern="100" spc="100" dirty="0">
                        <a:effectLst>
                          <a:outerShdw blurRad="38100" dist="38100" dir="2700000" algn="tl">
                            <a:srgbClr val="000000">
                              <a:alpha val="43137"/>
                            </a:srgbClr>
                          </a:outerShdw>
                        </a:effectLst>
                        <a:latin typeface="+mj-ea"/>
                        <a:ea typeface="+mj-ea"/>
                      </a:endParaRPr>
                    </a:p>
                  </a:txBody>
                  <a:tcPr marL="48386" marR="48386" marT="0" marB="0"/>
                </a:tc>
                <a:tc vMerge="1">
                  <a:txBody>
                    <a:bodyPr/>
                    <a:lstStyle/>
                    <a:p>
                      <a:endParaRPr lang="zh-TW" altLang="en-US"/>
                    </a:p>
                  </a:txBody>
                  <a:tcPr/>
                </a:tc>
                <a:tc vMerge="1">
                  <a:txBody>
                    <a:bodyPr/>
                    <a:lstStyle/>
                    <a:p>
                      <a:endParaRPr lang="zh-TW" altLang="en-US"/>
                    </a:p>
                  </a:txBody>
                  <a:tcPr/>
                </a:tc>
              </a:tr>
              <a:tr h="380384">
                <a:tc vMerge="1">
                  <a:txBody>
                    <a:bodyPr/>
                    <a:lstStyle/>
                    <a:p>
                      <a:endParaRPr lang="zh-TW" altLang="en-US"/>
                    </a:p>
                  </a:txBody>
                  <a:tcPr/>
                </a:tc>
                <a:tc>
                  <a:txBody>
                    <a:bodyPr/>
                    <a:lstStyle/>
                    <a:p>
                      <a:pPr algn="ctr">
                        <a:lnSpc>
                          <a:spcPct val="100000"/>
                        </a:lnSpc>
                        <a:spcAft>
                          <a:spcPts val="0"/>
                        </a:spcAft>
                      </a:pPr>
                      <a:r>
                        <a:rPr lang="zh-TW" sz="1800" kern="0" spc="100" dirty="0">
                          <a:effectLst>
                            <a:outerShdw blurRad="38100" dist="38100" dir="2700000" algn="tl">
                              <a:srgbClr val="000000">
                                <a:alpha val="43137"/>
                              </a:srgbClr>
                            </a:outerShdw>
                          </a:effectLst>
                        </a:rPr>
                        <a:t>銀行內控與內稽</a:t>
                      </a:r>
                      <a:endParaRPr lang="zh-TW" sz="1800" kern="100" spc="100" dirty="0">
                        <a:effectLst>
                          <a:outerShdw blurRad="38100" dist="38100" dir="2700000" algn="tl">
                            <a:srgbClr val="000000">
                              <a:alpha val="43137"/>
                            </a:srgbClr>
                          </a:outerShdw>
                        </a:effectLst>
                        <a:latin typeface="+mj-ea"/>
                        <a:ea typeface="+mj-ea"/>
                      </a:endParaRPr>
                    </a:p>
                  </a:txBody>
                  <a:tcPr marL="48386" marR="48386" marT="0" marB="0"/>
                </a:tc>
                <a:tc>
                  <a:txBody>
                    <a:bodyPr/>
                    <a:lstStyle/>
                    <a:p>
                      <a:pPr algn="ctr">
                        <a:lnSpc>
                          <a:spcPct val="100000"/>
                        </a:lnSpc>
                        <a:spcAft>
                          <a:spcPts val="0"/>
                        </a:spcAft>
                      </a:pPr>
                      <a:r>
                        <a:rPr lang="zh-TW" sz="1800" kern="100" spc="100" dirty="0">
                          <a:effectLst>
                            <a:outerShdw blurRad="38100" dist="38100" dir="2700000" algn="tl">
                              <a:srgbClr val="000000">
                                <a:alpha val="43137"/>
                              </a:srgbClr>
                            </a:outerShdw>
                          </a:effectLst>
                        </a:rPr>
                        <a:t>銀行</a:t>
                      </a:r>
                      <a:endParaRPr lang="zh-TW" sz="1800" kern="100" spc="100" dirty="0">
                        <a:effectLst>
                          <a:outerShdw blurRad="38100" dist="38100" dir="2700000" algn="tl">
                            <a:srgbClr val="000000">
                              <a:alpha val="43137"/>
                            </a:srgbClr>
                          </a:outerShdw>
                        </a:effectLst>
                        <a:latin typeface="+mj-ea"/>
                        <a:ea typeface="+mj-ea"/>
                      </a:endParaRPr>
                    </a:p>
                  </a:txBody>
                  <a:tcPr marL="48386" marR="48386" marT="0" marB="0" anchor="ctr"/>
                </a:tc>
                <a:tc vMerge="1">
                  <a:txBody>
                    <a:bodyPr/>
                    <a:lstStyle/>
                    <a:p>
                      <a:endParaRPr lang="zh-TW" altLang="en-US"/>
                    </a:p>
                  </a:txBody>
                  <a:tcPr/>
                </a:tc>
              </a:tr>
              <a:tr h="380384">
                <a:tc vMerge="1">
                  <a:txBody>
                    <a:bodyPr/>
                    <a:lstStyle/>
                    <a:p>
                      <a:endParaRPr lang="zh-TW" altLang="en-US"/>
                    </a:p>
                  </a:txBody>
                  <a:tcPr/>
                </a:tc>
                <a:tc>
                  <a:txBody>
                    <a:bodyPr/>
                    <a:lstStyle/>
                    <a:p>
                      <a:pPr algn="ctr">
                        <a:lnSpc>
                          <a:spcPct val="100000"/>
                        </a:lnSpc>
                        <a:spcAft>
                          <a:spcPts val="0"/>
                        </a:spcAft>
                      </a:pPr>
                      <a:r>
                        <a:rPr kumimoji="0" lang="zh-TW" altLang="zh-TW" sz="1800" kern="1200" dirty="0" smtClean="0">
                          <a:solidFill>
                            <a:schemeClr val="dk1"/>
                          </a:solidFill>
                          <a:effectLst/>
                          <a:latin typeface="+mn-lt"/>
                          <a:ea typeface="+mn-ea"/>
                          <a:cs typeface="+mn-cs"/>
                        </a:rPr>
                        <a:t>票券商業務人員</a:t>
                      </a:r>
                      <a:endParaRPr lang="zh-TW" sz="1800" kern="100" spc="100" dirty="0">
                        <a:effectLst>
                          <a:outerShdw blurRad="38100" dist="38100" dir="2700000" algn="tl">
                            <a:srgbClr val="000000">
                              <a:alpha val="43137"/>
                            </a:srgbClr>
                          </a:outerShdw>
                        </a:effectLst>
                        <a:latin typeface="+mj-ea"/>
                        <a:ea typeface="+mj-ea"/>
                      </a:endParaRPr>
                    </a:p>
                  </a:txBody>
                  <a:tcPr marL="48386" marR="48386" marT="0" marB="0"/>
                </a:tc>
                <a:tc>
                  <a:txBody>
                    <a:bodyPr/>
                    <a:lstStyle/>
                    <a:p>
                      <a:pPr algn="ctr">
                        <a:lnSpc>
                          <a:spcPct val="100000"/>
                        </a:lnSpc>
                        <a:spcAft>
                          <a:spcPts val="0"/>
                        </a:spcAft>
                      </a:pPr>
                      <a:r>
                        <a:rPr kumimoji="0" lang="zh-TW" altLang="en-US" sz="1800" kern="0" spc="100" dirty="0" smtClean="0">
                          <a:solidFill>
                            <a:schemeClr val="dk1"/>
                          </a:solidFill>
                          <a:effectLst>
                            <a:outerShdw blurRad="38100" dist="38100" dir="2700000" algn="tl">
                              <a:srgbClr val="000000">
                                <a:alpha val="43137"/>
                              </a:srgbClr>
                            </a:outerShdw>
                          </a:effectLst>
                          <a:latin typeface="+mn-lt"/>
                          <a:ea typeface="+mn-ea"/>
                          <a:cs typeface="+mn-cs"/>
                        </a:rPr>
                        <a:t>票券</a:t>
                      </a:r>
                      <a:endParaRPr kumimoji="0" lang="zh-TW" sz="1800" kern="0" spc="100" dirty="0">
                        <a:solidFill>
                          <a:schemeClr val="dk1"/>
                        </a:solidFill>
                        <a:effectLst>
                          <a:outerShdw blurRad="38100" dist="38100" dir="2700000" algn="tl">
                            <a:srgbClr val="000000">
                              <a:alpha val="43137"/>
                            </a:srgbClr>
                          </a:outerShdw>
                        </a:effectLst>
                        <a:latin typeface="+mn-lt"/>
                        <a:ea typeface="+mn-ea"/>
                        <a:cs typeface="+mn-cs"/>
                      </a:endParaRPr>
                    </a:p>
                  </a:txBody>
                  <a:tcPr marL="48386" marR="48386" marT="0" marB="0" anchor="ctr"/>
                </a:tc>
                <a:tc vMerge="1">
                  <a:txBody>
                    <a:bodyPr/>
                    <a:lstStyle/>
                    <a:p>
                      <a:endParaRPr lang="zh-TW" altLang="en-US"/>
                    </a:p>
                  </a:txBody>
                  <a:tcPr/>
                </a:tc>
              </a:tr>
              <a:tr h="380384">
                <a:tc vMerge="1">
                  <a:txBody>
                    <a:bodyPr/>
                    <a:lstStyle/>
                    <a:p>
                      <a:endParaRPr lang="zh-TW" altLang="en-US"/>
                    </a:p>
                  </a:txBody>
                  <a:tcPr/>
                </a:tc>
                <a:tc>
                  <a:txBody>
                    <a:bodyPr/>
                    <a:lstStyle/>
                    <a:p>
                      <a:pPr marL="0" algn="ctr" rtl="0" eaLnBrk="1" latinLnBrk="0" hangingPunct="1">
                        <a:lnSpc>
                          <a:spcPct val="100000"/>
                        </a:lnSpc>
                        <a:spcAft>
                          <a:spcPts val="0"/>
                        </a:spcAft>
                      </a:pPr>
                      <a:r>
                        <a:rPr kumimoji="0" lang="zh-TW" sz="1800" kern="0" spc="100" dirty="0">
                          <a:solidFill>
                            <a:schemeClr val="dk1"/>
                          </a:solidFill>
                          <a:effectLst>
                            <a:outerShdw blurRad="38100" dist="38100" dir="2700000" algn="tl">
                              <a:srgbClr val="000000">
                                <a:alpha val="43137"/>
                              </a:srgbClr>
                            </a:outerShdw>
                          </a:effectLst>
                          <a:latin typeface="+mn-lt"/>
                          <a:ea typeface="+mn-ea"/>
                          <a:cs typeface="+mn-cs"/>
                        </a:rPr>
                        <a:t>人身保險業務員</a:t>
                      </a:r>
                    </a:p>
                  </a:txBody>
                  <a:tcPr marL="68580" marR="68580" marT="0" marB="0"/>
                </a:tc>
                <a:tc rowSpan="6">
                  <a:txBody>
                    <a:bodyPr/>
                    <a:lstStyle/>
                    <a:p>
                      <a:pPr algn="ctr">
                        <a:lnSpc>
                          <a:spcPts val="2500"/>
                        </a:lnSpc>
                        <a:spcAft>
                          <a:spcPts val="0"/>
                        </a:spcAft>
                      </a:pPr>
                      <a:r>
                        <a:rPr lang="zh-TW" sz="1800" kern="100" spc="100" dirty="0">
                          <a:effectLst>
                            <a:outerShdw blurRad="38100" dist="38100" dir="2700000" algn="tl">
                              <a:srgbClr val="000000">
                                <a:alpha val="43137"/>
                              </a:srgbClr>
                            </a:outerShdw>
                          </a:effectLst>
                        </a:rPr>
                        <a:t>保險</a:t>
                      </a:r>
                      <a:endParaRPr lang="zh-TW" sz="1800" kern="100" spc="100" dirty="0">
                        <a:effectLst>
                          <a:outerShdw blurRad="38100" dist="38100" dir="2700000" algn="tl">
                            <a:srgbClr val="000000">
                              <a:alpha val="43137"/>
                            </a:srgbClr>
                          </a:outerShdw>
                        </a:effectLst>
                        <a:latin typeface="+mj-ea"/>
                        <a:ea typeface="+mj-ea"/>
                      </a:endParaRPr>
                    </a:p>
                  </a:txBody>
                  <a:tcPr marL="48386" marR="48386" marT="0" marB="0" anchor="ctr"/>
                </a:tc>
                <a:tc vMerge="1">
                  <a:txBody>
                    <a:bodyPr/>
                    <a:lstStyle/>
                    <a:p>
                      <a:endParaRPr lang="zh-TW" altLang="en-US"/>
                    </a:p>
                  </a:txBody>
                  <a:tcPr/>
                </a:tc>
              </a:tr>
              <a:tr h="380384">
                <a:tc vMerge="1">
                  <a:txBody>
                    <a:bodyPr/>
                    <a:lstStyle/>
                    <a:p>
                      <a:endParaRPr lang="zh-TW" altLang="en-US"/>
                    </a:p>
                  </a:txBody>
                  <a:tcPr/>
                </a:tc>
                <a:tc>
                  <a:txBody>
                    <a:bodyPr/>
                    <a:lstStyle/>
                    <a:p>
                      <a:pPr marL="0" algn="ctr" rtl="0" eaLnBrk="1" latinLnBrk="0" hangingPunct="1">
                        <a:lnSpc>
                          <a:spcPct val="100000"/>
                        </a:lnSpc>
                        <a:spcAft>
                          <a:spcPts val="0"/>
                        </a:spcAft>
                      </a:pPr>
                      <a:r>
                        <a:rPr kumimoji="0" lang="zh-TW" sz="1800" kern="0" spc="100" dirty="0">
                          <a:solidFill>
                            <a:schemeClr val="dk1"/>
                          </a:solidFill>
                          <a:effectLst>
                            <a:outerShdw blurRad="38100" dist="38100" dir="2700000" algn="tl">
                              <a:srgbClr val="000000">
                                <a:alpha val="43137"/>
                              </a:srgbClr>
                            </a:outerShdw>
                          </a:effectLst>
                          <a:latin typeface="+mn-lt"/>
                          <a:ea typeface="+mn-ea"/>
                          <a:cs typeface="+mn-cs"/>
                        </a:rPr>
                        <a:t>財產保險業務員</a:t>
                      </a:r>
                    </a:p>
                  </a:txBody>
                  <a:tcPr marL="68580" marR="68580" marT="0" marB="0"/>
                </a:tc>
                <a:tc vMerge="1">
                  <a:txBody>
                    <a:bodyPr/>
                    <a:lstStyle/>
                    <a:p>
                      <a:endParaRPr lang="zh-TW" altLang="en-US"/>
                    </a:p>
                  </a:txBody>
                  <a:tcPr/>
                </a:tc>
                <a:tc vMerge="1">
                  <a:txBody>
                    <a:bodyPr/>
                    <a:lstStyle/>
                    <a:p>
                      <a:endParaRPr lang="zh-TW" altLang="en-US"/>
                    </a:p>
                  </a:txBody>
                  <a:tcPr/>
                </a:tc>
              </a:tr>
              <a:tr h="380384">
                <a:tc vMerge="1">
                  <a:txBody>
                    <a:bodyPr/>
                    <a:lstStyle/>
                    <a:p>
                      <a:endParaRPr lang="zh-TW" altLang="en-US"/>
                    </a:p>
                  </a:txBody>
                  <a:tcPr/>
                </a:tc>
                <a:tc>
                  <a:txBody>
                    <a:bodyPr/>
                    <a:lstStyle/>
                    <a:p>
                      <a:pPr marL="0" algn="ctr" rtl="0" eaLnBrk="1" latinLnBrk="0" hangingPunct="1">
                        <a:lnSpc>
                          <a:spcPct val="100000"/>
                        </a:lnSpc>
                        <a:spcAft>
                          <a:spcPts val="0"/>
                        </a:spcAft>
                      </a:pPr>
                      <a:r>
                        <a:rPr kumimoji="0" lang="zh-TW" sz="1800" kern="0" spc="100" dirty="0">
                          <a:solidFill>
                            <a:schemeClr val="dk1"/>
                          </a:solidFill>
                          <a:effectLst>
                            <a:outerShdw blurRad="38100" dist="38100" dir="2700000" algn="tl">
                              <a:srgbClr val="000000">
                                <a:alpha val="43137"/>
                              </a:srgbClr>
                            </a:outerShdw>
                          </a:effectLst>
                          <a:latin typeface="+mn-lt"/>
                          <a:ea typeface="+mn-ea"/>
                          <a:cs typeface="+mn-cs"/>
                        </a:rPr>
                        <a:t>投資型保險業務員</a:t>
                      </a:r>
                    </a:p>
                  </a:txBody>
                  <a:tcPr marL="68580" marR="68580" marT="0" marB="0"/>
                </a:tc>
                <a:tc vMerge="1">
                  <a:txBody>
                    <a:bodyPr/>
                    <a:lstStyle/>
                    <a:p>
                      <a:endParaRPr lang="zh-TW" altLang="en-US"/>
                    </a:p>
                  </a:txBody>
                  <a:tcPr/>
                </a:tc>
                <a:tc vMerge="1">
                  <a:txBody>
                    <a:bodyPr/>
                    <a:lstStyle/>
                    <a:p>
                      <a:endParaRPr lang="zh-TW" altLang="en-US"/>
                    </a:p>
                  </a:txBody>
                  <a:tcPr/>
                </a:tc>
              </a:tr>
              <a:tr h="388957">
                <a:tc vMerge="1">
                  <a:txBody>
                    <a:bodyPr/>
                    <a:lstStyle/>
                    <a:p>
                      <a:endParaRPr lang="zh-TW" altLang="en-US"/>
                    </a:p>
                  </a:txBody>
                  <a:tcPr/>
                </a:tc>
                <a:tc>
                  <a:txBody>
                    <a:bodyPr/>
                    <a:lstStyle/>
                    <a:p>
                      <a:pPr marL="0" algn="ctr" rtl="0" eaLnBrk="1" latinLnBrk="0" hangingPunct="1">
                        <a:lnSpc>
                          <a:spcPct val="100000"/>
                        </a:lnSpc>
                        <a:spcAft>
                          <a:spcPts val="0"/>
                        </a:spcAft>
                      </a:pPr>
                      <a:r>
                        <a:rPr kumimoji="0" lang="zh-TW" sz="1800" kern="0" spc="100" dirty="0">
                          <a:solidFill>
                            <a:schemeClr val="dk1"/>
                          </a:solidFill>
                          <a:effectLst>
                            <a:outerShdw blurRad="38100" dist="38100" dir="2700000" algn="tl">
                              <a:srgbClr val="000000">
                                <a:alpha val="43137"/>
                              </a:srgbClr>
                            </a:outerShdw>
                          </a:effectLst>
                          <a:latin typeface="+mn-lt"/>
                          <a:ea typeface="+mn-ea"/>
                          <a:cs typeface="+mn-cs"/>
                        </a:rPr>
                        <a:t>結構型商品銷售人員</a:t>
                      </a:r>
                    </a:p>
                  </a:txBody>
                  <a:tcPr marL="68580" marR="68580" marT="0" marB="0"/>
                </a:tc>
                <a:tc vMerge="1">
                  <a:txBody>
                    <a:bodyPr/>
                    <a:lstStyle/>
                    <a:p>
                      <a:endParaRPr lang="zh-TW" altLang="en-US"/>
                    </a:p>
                  </a:txBody>
                  <a:tcPr/>
                </a:tc>
                <a:tc vMerge="1">
                  <a:txBody>
                    <a:bodyPr/>
                    <a:lstStyle/>
                    <a:p>
                      <a:endParaRPr lang="zh-TW" altLang="en-US"/>
                    </a:p>
                  </a:txBody>
                  <a:tcPr/>
                </a:tc>
              </a:tr>
              <a:tr h="388957">
                <a:tc vMerge="1">
                  <a:txBody>
                    <a:bodyPr/>
                    <a:lstStyle/>
                    <a:p>
                      <a:pPr algn="ctr">
                        <a:lnSpc>
                          <a:spcPts val="2500"/>
                        </a:lnSpc>
                        <a:spcAft>
                          <a:spcPts val="0"/>
                        </a:spcAft>
                      </a:pPr>
                      <a:endParaRPr lang="zh-TW" sz="1800" kern="100" spc="100" dirty="0">
                        <a:effectLst>
                          <a:outerShdw blurRad="38100" dist="38100" dir="2700000" algn="tl">
                            <a:srgbClr val="000000">
                              <a:alpha val="43137"/>
                            </a:srgbClr>
                          </a:outerShdw>
                        </a:effectLst>
                        <a:latin typeface="+mj-ea"/>
                        <a:ea typeface="+mj-ea"/>
                      </a:endParaRPr>
                    </a:p>
                  </a:txBody>
                  <a:tcPr marL="48386" marR="48386" marT="0" marB="0" anchor="ctr"/>
                </a:tc>
                <a:tc>
                  <a:txBody>
                    <a:bodyPr/>
                    <a:lstStyle/>
                    <a:p>
                      <a:pPr marL="0" algn="ctr" rtl="0" eaLnBrk="1" latinLnBrk="0" hangingPunct="1">
                        <a:lnSpc>
                          <a:spcPct val="100000"/>
                        </a:lnSpc>
                        <a:spcAft>
                          <a:spcPts val="0"/>
                        </a:spcAft>
                      </a:pPr>
                      <a:r>
                        <a:rPr kumimoji="0" lang="zh-TW" sz="1800" kern="0" spc="100" dirty="0">
                          <a:solidFill>
                            <a:schemeClr val="dk1"/>
                          </a:solidFill>
                          <a:effectLst>
                            <a:outerShdw blurRad="38100" dist="38100" dir="2700000" algn="tl">
                              <a:srgbClr val="000000">
                                <a:alpha val="43137"/>
                              </a:srgbClr>
                            </a:outerShdw>
                          </a:effectLst>
                          <a:latin typeface="+mn-lt"/>
                          <a:ea typeface="+mn-ea"/>
                          <a:cs typeface="+mn-cs"/>
                        </a:rPr>
                        <a:t>保險核保人員</a:t>
                      </a:r>
                    </a:p>
                  </a:txBody>
                  <a:tcPr marL="68580" marR="68580" marT="0" marB="0"/>
                </a:tc>
                <a:tc vMerge="1">
                  <a:txBody>
                    <a:bodyPr/>
                    <a:lstStyle/>
                    <a:p>
                      <a:pPr algn="ctr">
                        <a:lnSpc>
                          <a:spcPts val="2500"/>
                        </a:lnSpc>
                        <a:spcAft>
                          <a:spcPts val="0"/>
                        </a:spcAft>
                      </a:pPr>
                      <a:endParaRPr lang="zh-TW" sz="1800" kern="100" spc="100" dirty="0">
                        <a:effectLst>
                          <a:outerShdw blurRad="38100" dist="38100" dir="2700000" algn="tl">
                            <a:srgbClr val="000000">
                              <a:alpha val="43137"/>
                            </a:srgbClr>
                          </a:outerShdw>
                        </a:effectLst>
                        <a:latin typeface="+mj-ea"/>
                        <a:ea typeface="+mj-ea"/>
                      </a:endParaRPr>
                    </a:p>
                  </a:txBody>
                  <a:tcPr marL="48386" marR="48386" marT="0" marB="0" anchor="ctr"/>
                </a:tc>
                <a:tc vMerge="1">
                  <a:txBody>
                    <a:bodyPr/>
                    <a:lstStyle/>
                    <a:p>
                      <a:pPr algn="ctr">
                        <a:lnSpc>
                          <a:spcPts val="2500"/>
                        </a:lnSpc>
                        <a:spcAft>
                          <a:spcPts val="0"/>
                        </a:spcAft>
                      </a:pPr>
                      <a:endParaRPr lang="zh-TW" sz="1800" kern="100" spc="100" dirty="0">
                        <a:effectLst>
                          <a:outerShdw blurRad="38100" dist="38100" dir="2700000" algn="tl">
                            <a:srgbClr val="000000">
                              <a:alpha val="43137"/>
                            </a:srgbClr>
                          </a:outerShdw>
                        </a:effectLst>
                        <a:latin typeface="Times New Roman" pitchFamily="18" charset="0"/>
                        <a:ea typeface="新細明體" pitchFamily="18" charset="-120"/>
                        <a:cs typeface="Times New Roman" pitchFamily="18" charset="0"/>
                      </a:endParaRPr>
                    </a:p>
                  </a:txBody>
                  <a:tcPr marL="48386" marR="48386" marT="0" marB="0" anchor="ctr"/>
                </a:tc>
              </a:tr>
              <a:tr h="459483">
                <a:tc vMerge="1">
                  <a:txBody>
                    <a:bodyPr/>
                    <a:lstStyle/>
                    <a:p>
                      <a:pPr algn="ctr">
                        <a:lnSpc>
                          <a:spcPts val="2500"/>
                        </a:lnSpc>
                        <a:spcAft>
                          <a:spcPts val="0"/>
                        </a:spcAft>
                      </a:pPr>
                      <a:endParaRPr lang="zh-TW" sz="1800" kern="100" spc="100" dirty="0">
                        <a:effectLst>
                          <a:outerShdw blurRad="38100" dist="38100" dir="2700000" algn="tl">
                            <a:srgbClr val="000000">
                              <a:alpha val="43137"/>
                            </a:srgbClr>
                          </a:outerShdw>
                        </a:effectLst>
                        <a:latin typeface="+mj-ea"/>
                        <a:ea typeface="+mj-ea"/>
                      </a:endParaRPr>
                    </a:p>
                  </a:txBody>
                  <a:tcPr marL="48386" marR="48386" marT="0" marB="0" anchor="ctr"/>
                </a:tc>
                <a:tc>
                  <a:txBody>
                    <a:bodyPr/>
                    <a:lstStyle/>
                    <a:p>
                      <a:pPr marL="0" algn="ctr" rtl="0" eaLnBrk="1" latinLnBrk="0" hangingPunct="1">
                        <a:lnSpc>
                          <a:spcPct val="100000"/>
                        </a:lnSpc>
                        <a:spcAft>
                          <a:spcPts val="0"/>
                        </a:spcAft>
                      </a:pPr>
                      <a:r>
                        <a:rPr kumimoji="0" lang="zh-TW" sz="1800" kern="0" spc="100" dirty="0">
                          <a:solidFill>
                            <a:schemeClr val="dk1"/>
                          </a:solidFill>
                          <a:effectLst>
                            <a:outerShdw blurRad="38100" dist="38100" dir="2700000" algn="tl">
                              <a:srgbClr val="000000">
                                <a:alpha val="43137"/>
                              </a:srgbClr>
                            </a:outerShdw>
                          </a:effectLst>
                          <a:latin typeface="+mn-lt"/>
                          <a:ea typeface="+mn-ea"/>
                          <a:cs typeface="+mn-cs"/>
                        </a:rPr>
                        <a:t>保險理賠人員</a:t>
                      </a:r>
                    </a:p>
                  </a:txBody>
                  <a:tcPr marL="68580" marR="68580" marT="0" marB="0"/>
                </a:tc>
                <a:tc vMerge="1">
                  <a:txBody>
                    <a:bodyPr/>
                    <a:lstStyle/>
                    <a:p>
                      <a:pPr algn="ctr">
                        <a:lnSpc>
                          <a:spcPts val="2500"/>
                        </a:lnSpc>
                        <a:spcAft>
                          <a:spcPts val="0"/>
                        </a:spcAft>
                      </a:pPr>
                      <a:endParaRPr lang="zh-TW" sz="1800" kern="100" spc="100" dirty="0">
                        <a:effectLst>
                          <a:outerShdw blurRad="38100" dist="38100" dir="2700000" algn="tl">
                            <a:srgbClr val="000000">
                              <a:alpha val="43137"/>
                            </a:srgbClr>
                          </a:outerShdw>
                        </a:effectLst>
                        <a:latin typeface="+mj-ea"/>
                        <a:ea typeface="+mj-ea"/>
                      </a:endParaRPr>
                    </a:p>
                  </a:txBody>
                  <a:tcPr marL="48386" marR="48386" marT="0" marB="0" anchor="ctr"/>
                </a:tc>
                <a:tc vMerge="1">
                  <a:txBody>
                    <a:bodyPr/>
                    <a:lstStyle/>
                    <a:p>
                      <a:pPr algn="ctr">
                        <a:lnSpc>
                          <a:spcPts val="2500"/>
                        </a:lnSpc>
                        <a:spcAft>
                          <a:spcPts val="0"/>
                        </a:spcAft>
                      </a:pPr>
                      <a:endParaRPr lang="zh-TW" sz="1800" kern="100" spc="100" dirty="0">
                        <a:effectLst>
                          <a:outerShdw blurRad="38100" dist="38100" dir="2700000" algn="tl">
                            <a:srgbClr val="000000">
                              <a:alpha val="43137"/>
                            </a:srgbClr>
                          </a:outerShdw>
                        </a:effectLst>
                        <a:latin typeface="Times New Roman" pitchFamily="18" charset="0"/>
                        <a:ea typeface="新細明體" pitchFamily="18" charset="-120"/>
                        <a:cs typeface="Times New Roman" pitchFamily="18" charset="0"/>
                      </a:endParaRPr>
                    </a:p>
                  </a:txBody>
                  <a:tcPr marL="48386" marR="48386" marT="0" marB="0" anchor="ctr"/>
                </a:tc>
              </a:tr>
            </a:tbl>
          </a:graphicData>
        </a:graphic>
      </p:graphicFrame>
      <p:sp>
        <p:nvSpPr>
          <p:cNvPr id="5" name="Slide Number Placeholder 5"/>
          <p:cNvSpPr>
            <a:spLocks noGrp="1"/>
          </p:cNvSpPr>
          <p:nvPr>
            <p:ph type="sldNum" sz="quarter" idx="12"/>
          </p:nvPr>
        </p:nvSpPr>
        <p:spPr/>
        <p:txBody>
          <a:bodyPr/>
          <a:lstStyle/>
          <a:p>
            <a:pPr>
              <a:defRPr/>
            </a:pPr>
            <a:fld id="{F2A67A7D-9915-46EE-9C7A-6935BB9CED6F}" type="slidenum">
              <a:rPr lang="en-US" altLang="zh-TW"/>
              <a:pPr>
                <a:defRPr/>
              </a:pPr>
              <a:t>20</a:t>
            </a:fld>
            <a:endParaRPr/>
          </a:p>
        </p:txBody>
      </p:sp>
    </p:spTree>
    <p:custDataLst>
      <p:tags r:id="rId1"/>
    </p:custDataLst>
  </p:cSld>
  <p:clrMapOvr>
    <a:masterClrMapping/>
  </p:clrMapOvr>
  <p:transition spd="slow">
    <p:blinds/>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custDataLst>
              <p:tags r:id="rId2"/>
            </p:custDataLst>
          </p:nvPr>
        </p:nvSpPr>
        <p:spPr>
          <a:xfrm>
            <a:off x="250825" y="404813"/>
            <a:ext cx="8229600" cy="1143000"/>
          </a:xfrm>
        </p:spPr>
        <p:txBody>
          <a:bodyPr>
            <a:normAutofit/>
          </a:bodyPr>
          <a:lstStyle/>
          <a:p>
            <a:pPr fontAlgn="auto">
              <a:spcAft>
                <a:spcPts val="0"/>
              </a:spcAft>
              <a:defRPr/>
            </a:pPr>
            <a:r>
              <a:rPr lang="zh-TW" altLang="en-US" sz="3600" b="1" dirty="0" smtClean="0">
                <a:solidFill>
                  <a:srgbClr val="953735"/>
                </a:solidFill>
                <a:effectLst>
                  <a:outerShdw blurRad="38100" dist="38100" dir="2700000" algn="tl">
                    <a:srgbClr val="000000">
                      <a:alpha val="43137"/>
                    </a:srgbClr>
                  </a:outerShdw>
                </a:effectLst>
              </a:rPr>
              <a:t>伍、專班課程介紹</a:t>
            </a:r>
            <a:r>
              <a:rPr lang="en-US" altLang="zh-TW" sz="3600" b="1" dirty="0" smtClean="0">
                <a:solidFill>
                  <a:srgbClr val="953735"/>
                </a:solidFill>
                <a:effectLst>
                  <a:outerShdw blurRad="38100" dist="38100" dir="2700000" algn="tl">
                    <a:srgbClr val="000000">
                      <a:alpha val="43137"/>
                    </a:srgbClr>
                  </a:outerShdw>
                </a:effectLst>
              </a:rPr>
              <a:t>-</a:t>
            </a:r>
            <a:r>
              <a:rPr lang="zh-TW" altLang="en-US" sz="3600" b="1" dirty="0" smtClean="0">
                <a:solidFill>
                  <a:srgbClr val="953735"/>
                </a:solidFill>
                <a:effectLst>
                  <a:outerShdw blurRad="38100" dist="38100" dir="2700000" algn="tl">
                    <a:srgbClr val="000000">
                      <a:alpha val="43137"/>
                    </a:srgbClr>
                  </a:outerShdw>
                </a:effectLst>
              </a:rPr>
              <a:t>補助與獎勵項目</a:t>
            </a:r>
            <a:endParaRPr altLang="en-US" sz="3600" b="1" dirty="0" smtClean="0">
              <a:solidFill>
                <a:srgbClr val="953735"/>
              </a:solidFill>
              <a:effectLst>
                <a:outerShdw blurRad="38100" dist="38100" dir="2700000" algn="tl">
                  <a:srgbClr val="000000">
                    <a:alpha val="43137"/>
                  </a:srgbClr>
                </a:outerShdw>
              </a:effectLst>
              <a:ea typeface="微軟正黑體"/>
            </a:endParaRPr>
          </a:p>
        </p:txBody>
      </p:sp>
      <p:sp>
        <p:nvSpPr>
          <p:cNvPr id="70659" name="Content Placeholder 3"/>
          <p:cNvSpPr>
            <a:spLocks noGrp="1"/>
          </p:cNvSpPr>
          <p:nvPr>
            <p:ph idx="1"/>
          </p:nvPr>
        </p:nvSpPr>
        <p:spPr>
          <a:xfrm>
            <a:off x="179512" y="1556792"/>
            <a:ext cx="8712968" cy="4824536"/>
          </a:xfrm>
          <a:ln/>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marL="274320" indent="-274320" fontAlgn="auto">
              <a:lnSpc>
                <a:spcPct val="150000"/>
              </a:lnSpc>
              <a:spcAft>
                <a:spcPts val="0"/>
              </a:spcAft>
              <a:buClr>
                <a:schemeClr val="accent3"/>
              </a:buClr>
              <a:buFont typeface="Wingdings 2"/>
              <a:buChar char=""/>
              <a:defRPr/>
            </a:pPr>
            <a:r>
              <a:rPr lang="zh-TW" altLang="en-US" b="1" dirty="0" smtClean="0">
                <a:latin typeface="微軟正黑體" pitchFamily="34" charset="-120"/>
                <a:ea typeface="微軟正黑體" pitchFamily="34" charset="-120"/>
              </a:rPr>
              <a:t>生活照顧補助</a:t>
            </a:r>
            <a:endParaRPr lang="en-US" altLang="zh-TW" b="1" dirty="0" smtClean="0">
              <a:latin typeface="微軟正黑體" pitchFamily="34" charset="-120"/>
              <a:ea typeface="微軟正黑體" pitchFamily="34" charset="-120"/>
            </a:endParaRPr>
          </a:p>
          <a:p>
            <a:pPr marL="640080" lvl="1" indent="-246888" fontAlgn="auto">
              <a:lnSpc>
                <a:spcPct val="150000"/>
              </a:lnSpc>
              <a:spcAft>
                <a:spcPts val="0"/>
              </a:spcAft>
              <a:buFont typeface="Wingdings 2"/>
              <a:buChar char=""/>
              <a:defRPr/>
            </a:pPr>
            <a:r>
              <a:rPr lang="zh-TW" altLang="zh-TW" sz="2100" b="1" dirty="0" smtClean="0">
                <a:latin typeface="微軟正黑體" pitchFamily="34" charset="-120"/>
                <a:ea typeface="微軟正黑體" pitchFamily="34" charset="-120"/>
              </a:rPr>
              <a:t>為提高學習態度以及維持學習品質，使參加本專案課程之學生能夠專心上課，避免因忙於打工賺取生活費而缺課，爰補助本專案學生上課出席，每人每小時</a:t>
            </a:r>
            <a:r>
              <a:rPr lang="en-US" altLang="zh-TW" sz="2100" b="1" dirty="0" smtClean="0">
                <a:solidFill>
                  <a:srgbClr val="C5651D"/>
                </a:solidFill>
                <a:latin typeface="微軟正黑體" pitchFamily="34" charset="-120"/>
                <a:ea typeface="微軟正黑體" pitchFamily="34" charset="-120"/>
              </a:rPr>
              <a:t>100</a:t>
            </a:r>
            <a:r>
              <a:rPr lang="zh-TW" altLang="en-US" sz="2100" b="1" dirty="0" smtClean="0">
                <a:latin typeface="微軟正黑體" pitchFamily="34" charset="-120"/>
                <a:ea typeface="微軟正黑體" pitchFamily="34" charset="-120"/>
              </a:rPr>
              <a:t>至</a:t>
            </a:r>
            <a:r>
              <a:rPr lang="en-US" altLang="zh-TW" sz="2100" b="1" dirty="0" smtClean="0">
                <a:solidFill>
                  <a:srgbClr val="C5651D"/>
                </a:solidFill>
                <a:latin typeface="微軟正黑體" pitchFamily="34" charset="-120"/>
                <a:ea typeface="微軟正黑體" pitchFamily="34" charset="-120"/>
              </a:rPr>
              <a:t>120</a:t>
            </a:r>
            <a:r>
              <a:rPr lang="zh-TW" altLang="zh-TW" sz="2100" b="1" dirty="0" smtClean="0">
                <a:latin typeface="微軟正黑體" pitchFamily="34" charset="-120"/>
                <a:ea typeface="微軟正黑體" pitchFamily="34" charset="-120"/>
              </a:rPr>
              <a:t>元生活補助費。</a:t>
            </a:r>
          </a:p>
          <a:p>
            <a:pPr marL="640080" lvl="1" indent="-246888" fontAlgn="auto">
              <a:lnSpc>
                <a:spcPct val="150000"/>
              </a:lnSpc>
              <a:spcAft>
                <a:spcPts val="0"/>
              </a:spcAft>
              <a:buFont typeface="Wingdings 2"/>
              <a:buChar char=""/>
              <a:defRPr/>
            </a:pPr>
            <a:r>
              <a:rPr lang="zh-TW" altLang="zh-TW" sz="2100" b="1" dirty="0" smtClean="0">
                <a:latin typeface="微軟正黑體" pitchFamily="34" charset="-120"/>
                <a:ea typeface="微軟正黑體" pitchFamily="34" charset="-120"/>
              </a:rPr>
              <a:t>接受本項生活補助費之學生需符合平時考核標準：</a:t>
            </a:r>
          </a:p>
          <a:p>
            <a:pPr lvl="2" indent="-246888" fontAlgn="auto">
              <a:lnSpc>
                <a:spcPct val="150000"/>
              </a:lnSpc>
              <a:spcAft>
                <a:spcPts val="0"/>
              </a:spcAft>
              <a:buFont typeface="Wingdings 2"/>
              <a:buChar char=""/>
              <a:defRPr/>
            </a:pPr>
            <a:r>
              <a:rPr lang="zh-TW" altLang="zh-TW" b="1" dirty="0" smtClean="0">
                <a:solidFill>
                  <a:srgbClr val="0000CC"/>
                </a:solidFill>
                <a:latin typeface="微軟正黑體" pitchFamily="34" charset="-120"/>
                <a:ea typeface="微軟正黑體" pitchFamily="34" charset="-120"/>
              </a:rPr>
              <a:t>每堂課評量成績</a:t>
            </a:r>
            <a:r>
              <a:rPr lang="en-US" altLang="zh-TW" b="1" dirty="0" smtClean="0">
                <a:solidFill>
                  <a:srgbClr val="0000CC"/>
                </a:solidFill>
                <a:latin typeface="微軟正黑體" pitchFamily="34" charset="-120"/>
                <a:ea typeface="微軟正黑體" pitchFamily="34" charset="-120"/>
              </a:rPr>
              <a:t>70</a:t>
            </a:r>
            <a:r>
              <a:rPr lang="zh-TW" altLang="zh-TW" b="1" dirty="0" smtClean="0">
                <a:solidFill>
                  <a:srgbClr val="0000CC"/>
                </a:solidFill>
                <a:latin typeface="微軟正黑體" pitchFamily="34" charset="-120"/>
                <a:ea typeface="微軟正黑體" pitchFamily="34" charset="-120"/>
              </a:rPr>
              <a:t>分（含）以上，得領取每小時</a:t>
            </a:r>
            <a:r>
              <a:rPr lang="en-US" altLang="zh-TW" b="1" dirty="0" smtClean="0">
                <a:solidFill>
                  <a:srgbClr val="0000CC"/>
                </a:solidFill>
                <a:latin typeface="微軟正黑體" pitchFamily="34" charset="-120"/>
                <a:ea typeface="微軟正黑體" pitchFamily="34" charset="-120"/>
              </a:rPr>
              <a:t>120</a:t>
            </a:r>
            <a:r>
              <a:rPr lang="zh-TW" altLang="zh-TW" b="1" dirty="0" smtClean="0">
                <a:solidFill>
                  <a:srgbClr val="0000CC"/>
                </a:solidFill>
                <a:latin typeface="微軟正黑體" pitchFamily="34" charset="-120"/>
                <a:ea typeface="微軟正黑體" pitchFamily="34" charset="-120"/>
              </a:rPr>
              <a:t>元生活補助費。</a:t>
            </a:r>
          </a:p>
          <a:p>
            <a:pPr lvl="2" indent="-246888" fontAlgn="auto">
              <a:lnSpc>
                <a:spcPct val="150000"/>
              </a:lnSpc>
              <a:spcAft>
                <a:spcPts val="0"/>
              </a:spcAft>
              <a:buFont typeface="Wingdings 2"/>
              <a:buChar char=""/>
              <a:defRPr/>
            </a:pPr>
            <a:r>
              <a:rPr lang="zh-TW" altLang="zh-TW" b="1" dirty="0" smtClean="0">
                <a:solidFill>
                  <a:srgbClr val="0000CC"/>
                </a:solidFill>
                <a:latin typeface="微軟正黑體" pitchFamily="34" charset="-120"/>
                <a:ea typeface="微軟正黑體" pitchFamily="34" charset="-120"/>
              </a:rPr>
              <a:t>每堂課評量成績</a:t>
            </a:r>
            <a:r>
              <a:rPr lang="en-US" altLang="zh-TW" b="1" dirty="0" smtClean="0">
                <a:solidFill>
                  <a:srgbClr val="0000CC"/>
                </a:solidFill>
                <a:latin typeface="微軟正黑體" pitchFamily="34" charset="-120"/>
                <a:ea typeface="微軟正黑體" pitchFamily="34" charset="-120"/>
              </a:rPr>
              <a:t>70</a:t>
            </a:r>
            <a:r>
              <a:rPr lang="zh-TW" altLang="zh-TW" b="1" dirty="0" smtClean="0">
                <a:solidFill>
                  <a:srgbClr val="0000CC"/>
                </a:solidFill>
                <a:latin typeface="微軟正黑體" pitchFamily="34" charset="-120"/>
                <a:ea typeface="微軟正黑體" pitchFamily="34" charset="-120"/>
              </a:rPr>
              <a:t>分以下，得領取每小時</a:t>
            </a:r>
            <a:r>
              <a:rPr lang="en-US" altLang="zh-TW" b="1" dirty="0" smtClean="0">
                <a:solidFill>
                  <a:srgbClr val="0000CC"/>
                </a:solidFill>
                <a:latin typeface="微軟正黑體" pitchFamily="34" charset="-120"/>
                <a:ea typeface="微軟正黑體" pitchFamily="34" charset="-120"/>
              </a:rPr>
              <a:t>100</a:t>
            </a:r>
            <a:r>
              <a:rPr lang="zh-TW" altLang="zh-TW" b="1" dirty="0" smtClean="0">
                <a:solidFill>
                  <a:srgbClr val="0000CC"/>
                </a:solidFill>
                <a:latin typeface="微軟正黑體" pitchFamily="34" charset="-120"/>
                <a:ea typeface="微軟正黑體" pitchFamily="34" charset="-120"/>
              </a:rPr>
              <a:t>元生活補助費。</a:t>
            </a:r>
          </a:p>
          <a:p>
            <a:pPr lvl="2" indent="-246888" fontAlgn="auto">
              <a:lnSpc>
                <a:spcPct val="150000"/>
              </a:lnSpc>
              <a:spcAft>
                <a:spcPts val="0"/>
              </a:spcAft>
              <a:buFont typeface="Wingdings 2"/>
              <a:buChar char=""/>
              <a:defRPr/>
            </a:pPr>
            <a:r>
              <a:rPr lang="zh-TW" altLang="zh-TW" b="1" dirty="0" smtClean="0">
                <a:solidFill>
                  <a:srgbClr val="FF0000"/>
                </a:solidFill>
                <a:latin typeface="微軟正黑體" pitchFamily="34" charset="-120"/>
                <a:ea typeface="微軟正黑體" pitchFamily="34" charset="-120"/>
              </a:rPr>
              <a:t>每日曠課達</a:t>
            </a:r>
            <a:r>
              <a:rPr lang="en-US" altLang="zh-TW" b="1" dirty="0" smtClean="0">
                <a:solidFill>
                  <a:srgbClr val="FF0000"/>
                </a:solidFill>
                <a:latin typeface="微軟正黑體" pitchFamily="34" charset="-120"/>
                <a:ea typeface="微軟正黑體" pitchFamily="34" charset="-120"/>
              </a:rPr>
              <a:t>2</a:t>
            </a:r>
            <a:r>
              <a:rPr lang="zh-TW" altLang="zh-TW" b="1" dirty="0" smtClean="0">
                <a:solidFill>
                  <a:srgbClr val="FF0000"/>
                </a:solidFill>
                <a:latin typeface="微軟正黑體" pitchFamily="34" charset="-120"/>
                <a:ea typeface="微軟正黑體" pitchFamily="34" charset="-120"/>
              </a:rPr>
              <a:t>小時以上者，取消請領該日生活補助費資格。</a:t>
            </a:r>
          </a:p>
          <a:p>
            <a:pPr marL="640080" lvl="1" indent="-246888" fontAlgn="auto">
              <a:lnSpc>
                <a:spcPct val="150000"/>
              </a:lnSpc>
              <a:spcAft>
                <a:spcPts val="0"/>
              </a:spcAft>
              <a:buFont typeface="Wingdings 2"/>
              <a:buChar char=""/>
              <a:defRPr/>
            </a:pPr>
            <a:r>
              <a:rPr lang="zh-TW" altLang="zh-TW" sz="2100" b="1" dirty="0" smtClean="0">
                <a:latin typeface="微軟正黑體" pitchFamily="34" charset="-120"/>
                <a:ea typeface="微軟正黑體" pitchFamily="34" charset="-120"/>
              </a:rPr>
              <a:t>由證基會以月為週期統計本專案課程期間學生之出席狀況及平時測驗成績，據以核發學員生活照顧補助。</a:t>
            </a:r>
            <a:endParaRPr lang="en-US" altLang="zh-TW" sz="2100" b="1" dirty="0" smtClean="0">
              <a:latin typeface="微軟正黑體" pitchFamily="34" charset="-120"/>
              <a:ea typeface="微軟正黑體" pitchFamily="34" charset="-120"/>
            </a:endParaRPr>
          </a:p>
          <a:p>
            <a:pPr marL="274320" indent="-274320" fontAlgn="auto">
              <a:lnSpc>
                <a:spcPct val="150000"/>
              </a:lnSpc>
              <a:spcAft>
                <a:spcPts val="0"/>
              </a:spcAft>
              <a:buClr>
                <a:schemeClr val="accent3"/>
              </a:buClr>
              <a:buFont typeface="Wingdings 2"/>
              <a:buChar char=""/>
              <a:defRPr/>
            </a:pPr>
            <a:r>
              <a:rPr lang="zh-TW" altLang="zh-TW" b="1" dirty="0" smtClean="0">
                <a:latin typeface="微軟正黑體" pitchFamily="34" charset="-120"/>
                <a:ea typeface="微軟正黑體" pitchFamily="34" charset="-120"/>
              </a:rPr>
              <a:t>專班課程</a:t>
            </a:r>
            <a:r>
              <a:rPr lang="zh-TW" altLang="zh-TW" b="1" dirty="0" smtClean="0">
                <a:solidFill>
                  <a:srgbClr val="C5651D"/>
                </a:solidFill>
                <a:latin typeface="微軟正黑體" pitchFamily="34" charset="-120"/>
                <a:ea typeface="微軟正黑體" pitchFamily="34" charset="-120"/>
              </a:rPr>
              <a:t>完全免費</a:t>
            </a:r>
            <a:r>
              <a:rPr lang="zh-TW" altLang="zh-TW" b="1" dirty="0" smtClean="0">
                <a:latin typeface="微軟正黑體" pitchFamily="34" charset="-120"/>
                <a:ea typeface="微軟正黑體" pitchFamily="34" charset="-120"/>
              </a:rPr>
              <a:t>，並提供學員</a:t>
            </a:r>
            <a:r>
              <a:rPr lang="zh-TW" altLang="zh-TW" b="1" dirty="0" smtClean="0">
                <a:solidFill>
                  <a:srgbClr val="C5651D"/>
                </a:solidFill>
                <a:latin typeface="微軟正黑體" pitchFamily="34" charset="-120"/>
                <a:ea typeface="微軟正黑體" pitchFamily="34" charset="-120"/>
              </a:rPr>
              <a:t>午餐</a:t>
            </a:r>
            <a:r>
              <a:rPr lang="zh-TW" altLang="en-US" b="1" dirty="0" smtClean="0">
                <a:solidFill>
                  <a:srgbClr val="C5651D"/>
                </a:solidFill>
                <a:latin typeface="微軟正黑體" pitchFamily="34" charset="-120"/>
                <a:ea typeface="微軟正黑體" pitchFamily="34" charset="-120"/>
              </a:rPr>
              <a:t>便當</a:t>
            </a:r>
            <a:r>
              <a:rPr lang="zh-TW" altLang="en-US" b="1" dirty="0" smtClean="0">
                <a:latin typeface="微軟正黑體" pitchFamily="34" charset="-120"/>
                <a:ea typeface="微軟正黑體" pitchFamily="34" charset="-120"/>
              </a:rPr>
              <a:t>、</a:t>
            </a:r>
            <a:r>
              <a:rPr lang="zh-TW" altLang="zh-TW" b="1" dirty="0" smtClean="0">
                <a:solidFill>
                  <a:srgbClr val="C5651D"/>
                </a:solidFill>
                <a:latin typeface="微軟正黑體" pitchFamily="34" charset="-120"/>
                <a:ea typeface="微軟正黑體" pitchFamily="34" charset="-120"/>
              </a:rPr>
              <a:t>背包</a:t>
            </a:r>
            <a:r>
              <a:rPr lang="zh-TW" altLang="zh-TW" b="1" dirty="0" smtClean="0">
                <a:latin typeface="微軟正黑體" pitchFamily="34" charset="-120"/>
                <a:ea typeface="微軟正黑體" pitchFamily="34" charset="-120"/>
              </a:rPr>
              <a:t>及</a:t>
            </a:r>
            <a:r>
              <a:rPr lang="zh-TW" altLang="en-US" b="1" dirty="0" smtClean="0">
                <a:solidFill>
                  <a:srgbClr val="C5651D"/>
                </a:solidFill>
                <a:latin typeface="微軟正黑體" pitchFamily="34" charset="-120"/>
                <a:ea typeface="微軟正黑體" pitchFamily="34" charset="-120"/>
              </a:rPr>
              <a:t>講義教材題庫叢書</a:t>
            </a:r>
            <a:endParaRPr lang="en-US" altLang="zh-TW" b="1" dirty="0" smtClean="0">
              <a:solidFill>
                <a:srgbClr val="C5651D"/>
              </a:solidFill>
              <a:latin typeface="微軟正黑體" pitchFamily="34" charset="-120"/>
              <a:ea typeface="微軟正黑體" pitchFamily="34" charset="-120"/>
            </a:endParaRPr>
          </a:p>
          <a:p>
            <a:pPr marL="274320" lvl="1" indent="-274320" fontAlgn="auto">
              <a:lnSpc>
                <a:spcPct val="150000"/>
              </a:lnSpc>
              <a:spcAft>
                <a:spcPts val="0"/>
              </a:spcAft>
              <a:buClr>
                <a:schemeClr val="accent3"/>
              </a:buClr>
              <a:buSzPct val="95000"/>
              <a:buFont typeface="Wingdings 2"/>
              <a:buChar char=""/>
              <a:defRPr/>
            </a:pPr>
            <a:r>
              <a:rPr lang="zh-TW" altLang="zh-TW" sz="2600" b="1" dirty="0">
                <a:latin typeface="微軟正黑體" pitchFamily="34" charset="-120"/>
                <a:ea typeface="微軟正黑體" pitchFamily="34" charset="-120"/>
              </a:rPr>
              <a:t>由證基會</a:t>
            </a:r>
            <a:r>
              <a:rPr lang="zh-TW" altLang="zh-TW" sz="2600" b="1" dirty="0">
                <a:solidFill>
                  <a:srgbClr val="0000CC"/>
                </a:solidFill>
                <a:latin typeface="微軟正黑體" pitchFamily="34" charset="-120"/>
                <a:ea typeface="微軟正黑體" pitchFamily="34" charset="-120"/>
              </a:rPr>
              <a:t>按</a:t>
            </a:r>
            <a:r>
              <a:rPr lang="zh-TW" altLang="en-US" sz="2600" b="1" dirty="0">
                <a:solidFill>
                  <a:srgbClr val="0000CC"/>
                </a:solidFill>
                <a:latin typeface="微軟正黑體" pitchFamily="34" charset="-120"/>
                <a:ea typeface="微軟正黑體" pitchFamily="34" charset="-120"/>
              </a:rPr>
              <a:t>月</a:t>
            </a:r>
            <a:r>
              <a:rPr lang="zh-TW" altLang="zh-TW" sz="2600" b="1" dirty="0">
                <a:latin typeface="微軟正黑體" pitchFamily="34" charset="-120"/>
                <a:ea typeface="微軟正黑體" pitchFamily="34" charset="-120"/>
              </a:rPr>
              <a:t>統籌審查後核發學員證照考試補助及獎勵金</a:t>
            </a:r>
            <a:r>
              <a:rPr lang="zh-TW" altLang="zh-TW" sz="2600" b="1" dirty="0" smtClean="0">
                <a:latin typeface="微軟正黑體" pitchFamily="34" charset="-120"/>
                <a:ea typeface="微軟正黑體" pitchFamily="34" charset="-120"/>
              </a:rPr>
              <a:t>。</a:t>
            </a:r>
            <a:endParaRPr lang="zh-TW" altLang="zh-TW" sz="2100" b="1" dirty="0" smtClean="0">
              <a:solidFill>
                <a:srgbClr val="C5651D"/>
              </a:solidFill>
              <a:latin typeface="微軟正黑體" pitchFamily="34" charset="-120"/>
              <a:ea typeface="微軟正黑體" pitchFamily="34" charset="-120"/>
            </a:endParaRPr>
          </a:p>
          <a:p>
            <a:pPr marL="640080" lvl="1" indent="-246888" fontAlgn="auto">
              <a:spcAft>
                <a:spcPts val="0"/>
              </a:spcAft>
              <a:buFont typeface="Wingdings 2"/>
              <a:buChar char=""/>
              <a:defRPr/>
            </a:pPr>
            <a:endParaRPr lang="zh-TW" altLang="zh-TW" b="1" dirty="0" smtClean="0">
              <a:latin typeface="微軟正黑體" pitchFamily="34" charset="-120"/>
              <a:ea typeface="微軟正黑體" pitchFamily="34" charset="-120"/>
            </a:endParaRPr>
          </a:p>
        </p:txBody>
      </p:sp>
      <p:sp>
        <p:nvSpPr>
          <p:cNvPr id="5" name="Slide Number Placeholder 5"/>
          <p:cNvSpPr>
            <a:spLocks noGrp="1"/>
          </p:cNvSpPr>
          <p:nvPr>
            <p:ph type="sldNum" sz="quarter" idx="12"/>
          </p:nvPr>
        </p:nvSpPr>
        <p:spPr/>
        <p:txBody>
          <a:bodyPr/>
          <a:lstStyle/>
          <a:p>
            <a:pPr>
              <a:defRPr/>
            </a:pPr>
            <a:fld id="{68B31F91-9A6B-4914-A626-6A7F9911617E}" type="slidenum">
              <a:rPr lang="en-US" altLang="zh-TW"/>
              <a:pPr>
                <a:defRPr/>
              </a:pPr>
              <a:t>21</a:t>
            </a:fld>
            <a:endParaRPr/>
          </a:p>
        </p:txBody>
      </p:sp>
    </p:spTree>
    <p:custDataLst>
      <p:tags r:id="rId1"/>
    </p:custDataLst>
  </p:cSld>
  <p:clrMapOvr>
    <a:masterClrMapping/>
  </p:clrMapOvr>
  <p:transition spd="slow">
    <p:blinds/>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custDataLst>
              <p:tags r:id="rId2"/>
            </p:custDataLst>
          </p:nvPr>
        </p:nvSpPr>
        <p:spPr>
          <a:xfrm>
            <a:off x="395288" y="260350"/>
            <a:ext cx="8229600" cy="1143000"/>
          </a:xfrm>
        </p:spPr>
        <p:txBody>
          <a:bodyPr>
            <a:normAutofit/>
          </a:bodyPr>
          <a:lstStyle/>
          <a:p>
            <a:pPr fontAlgn="auto">
              <a:spcAft>
                <a:spcPts val="0"/>
              </a:spcAft>
              <a:defRPr/>
            </a:pPr>
            <a:r>
              <a:rPr lang="zh-TW" altLang="en-US" sz="3600" b="1" dirty="0" smtClean="0">
                <a:solidFill>
                  <a:srgbClr val="953735"/>
                </a:solidFill>
                <a:effectLst>
                  <a:outerShdw blurRad="38100" dist="38100" dir="2700000" algn="tl">
                    <a:srgbClr val="000000">
                      <a:alpha val="43137"/>
                    </a:srgbClr>
                  </a:outerShdw>
                </a:effectLst>
                <a:latin typeface="微軟正黑體"/>
                <a:ea typeface="微軟正黑體"/>
              </a:rPr>
              <a:t>伍、</a:t>
            </a:r>
            <a:r>
              <a:rPr lang="zh-TW" altLang="en-US" sz="3600" b="1" dirty="0" smtClean="0">
                <a:solidFill>
                  <a:srgbClr val="953735"/>
                </a:solidFill>
                <a:effectLst>
                  <a:outerShdw blurRad="38100" dist="38100" dir="2700000" algn="tl">
                    <a:srgbClr val="000000">
                      <a:alpha val="43137"/>
                    </a:srgbClr>
                  </a:outerShdw>
                </a:effectLst>
              </a:rPr>
              <a:t>專班課程介紹</a:t>
            </a:r>
            <a:r>
              <a:rPr lang="en-US" altLang="zh-TW" sz="3600" b="1" dirty="0" smtClean="0">
                <a:solidFill>
                  <a:srgbClr val="953735"/>
                </a:solidFill>
                <a:effectLst>
                  <a:outerShdw blurRad="38100" dist="38100" dir="2700000" algn="tl">
                    <a:srgbClr val="000000">
                      <a:alpha val="43137"/>
                    </a:srgbClr>
                  </a:outerShdw>
                </a:effectLst>
              </a:rPr>
              <a:t>-</a:t>
            </a:r>
            <a:r>
              <a:rPr lang="zh-TW" altLang="en-US" sz="3600" b="1" dirty="0" smtClean="0">
                <a:solidFill>
                  <a:srgbClr val="953735"/>
                </a:solidFill>
                <a:effectLst>
                  <a:outerShdw blurRad="38100" dist="38100" dir="2700000" algn="tl">
                    <a:srgbClr val="000000">
                      <a:alpha val="43137"/>
                    </a:srgbClr>
                  </a:outerShdw>
                </a:effectLst>
              </a:rPr>
              <a:t>補助與獎勵項目</a:t>
            </a:r>
            <a:endParaRPr altLang="en-US" sz="3600" b="1" dirty="0" smtClean="0">
              <a:solidFill>
                <a:srgbClr val="953735"/>
              </a:solidFill>
              <a:effectLst>
                <a:outerShdw blurRad="38100" dist="38100" dir="2700000" algn="tl">
                  <a:srgbClr val="000000">
                    <a:alpha val="43137"/>
                  </a:srgbClr>
                </a:outerShdw>
              </a:effectLst>
              <a:ea typeface="微軟正黑體"/>
            </a:endParaRPr>
          </a:p>
        </p:txBody>
      </p:sp>
      <p:sp>
        <p:nvSpPr>
          <p:cNvPr id="70659" name="Content Placeholder 3"/>
          <p:cNvSpPr>
            <a:spLocks noGrp="1"/>
          </p:cNvSpPr>
          <p:nvPr>
            <p:ph idx="1"/>
          </p:nvPr>
        </p:nvSpPr>
        <p:spPr>
          <a:xfrm>
            <a:off x="395536" y="1484784"/>
            <a:ext cx="8208912" cy="5112568"/>
          </a:xfrm>
          <a:ln/>
        </p:spPr>
        <p:style>
          <a:lnRef idx="1">
            <a:schemeClr val="accent3"/>
          </a:lnRef>
          <a:fillRef idx="2">
            <a:schemeClr val="accent3"/>
          </a:fillRef>
          <a:effectRef idx="1">
            <a:schemeClr val="accent3"/>
          </a:effectRef>
          <a:fontRef idx="minor">
            <a:schemeClr val="dk1"/>
          </a:fontRef>
        </p:style>
        <p:txBody>
          <a:bodyPr>
            <a:noAutofit/>
          </a:bodyPr>
          <a:lstStyle/>
          <a:p>
            <a:pPr marL="640080" lvl="1" indent="-246888" fontAlgn="auto">
              <a:lnSpc>
                <a:spcPct val="150000"/>
              </a:lnSpc>
              <a:spcAft>
                <a:spcPts val="0"/>
              </a:spcAft>
              <a:buFont typeface="Wingdings 2"/>
              <a:buChar char=""/>
              <a:defRPr/>
            </a:pPr>
            <a:r>
              <a:rPr lang="zh-TW" altLang="en-US" sz="2600" b="1" dirty="0" smtClean="0">
                <a:latin typeface="微軟正黑體" pitchFamily="34" charset="-120"/>
                <a:ea typeface="微軟正黑體" pitchFamily="34" charset="-120"/>
              </a:rPr>
              <a:t>研習獎勵</a:t>
            </a:r>
            <a:r>
              <a:rPr lang="zh-TW" altLang="zh-TW" sz="2600" b="1" dirty="0" smtClean="0">
                <a:latin typeface="微軟正黑體" pitchFamily="34" charset="-120"/>
                <a:ea typeface="微軟正黑體" pitchFamily="34" charset="-120"/>
              </a:rPr>
              <a:t>：</a:t>
            </a:r>
            <a:r>
              <a:rPr lang="zh-TW" altLang="zh-TW" sz="2600" b="1" dirty="0">
                <a:latin typeface="微軟正黑體" pitchFamily="34" charset="-120"/>
                <a:ea typeface="微軟正黑體" pitchFamily="34" charset="-120"/>
              </a:rPr>
              <a:t>各班依研習總成績分別取前</a:t>
            </a:r>
            <a:r>
              <a:rPr lang="en-US" altLang="zh-TW" sz="2600" b="1" dirty="0">
                <a:latin typeface="微軟正黑體" pitchFamily="34" charset="-120"/>
                <a:ea typeface="微軟正黑體" pitchFamily="34" charset="-120"/>
              </a:rPr>
              <a:t>3</a:t>
            </a:r>
            <a:r>
              <a:rPr lang="zh-TW" altLang="zh-TW" sz="2600" b="1" dirty="0">
                <a:latin typeface="微軟正黑體" pitchFamily="34" charset="-120"/>
                <a:ea typeface="微軟正黑體" pitchFamily="34" charset="-120"/>
              </a:rPr>
              <a:t>名並頒發獎勵金，第一名頒發</a:t>
            </a:r>
            <a:r>
              <a:rPr lang="en-US" altLang="zh-TW" sz="2600" b="1" dirty="0">
                <a:latin typeface="微軟正黑體" pitchFamily="34" charset="-120"/>
                <a:ea typeface="微軟正黑體" pitchFamily="34" charset="-120"/>
              </a:rPr>
              <a:t>5,000</a:t>
            </a:r>
            <a:r>
              <a:rPr lang="zh-TW" altLang="zh-TW" sz="2600" b="1" dirty="0">
                <a:latin typeface="微軟正黑體" pitchFamily="34" charset="-120"/>
                <a:ea typeface="微軟正黑體" pitchFamily="34" charset="-120"/>
              </a:rPr>
              <a:t>元、第二名</a:t>
            </a:r>
            <a:r>
              <a:rPr lang="en-US" altLang="zh-TW" sz="2600" b="1" dirty="0">
                <a:latin typeface="微軟正黑體" pitchFamily="34" charset="-120"/>
                <a:ea typeface="微軟正黑體" pitchFamily="34" charset="-120"/>
              </a:rPr>
              <a:t>3,000</a:t>
            </a:r>
            <a:r>
              <a:rPr lang="zh-TW" altLang="zh-TW" sz="2600" b="1" dirty="0">
                <a:latin typeface="微軟正黑體" pitchFamily="34" charset="-120"/>
                <a:ea typeface="微軟正黑體" pitchFamily="34" charset="-120"/>
              </a:rPr>
              <a:t>元及第三名</a:t>
            </a:r>
            <a:r>
              <a:rPr lang="en-US" altLang="zh-TW" sz="2600" b="1" dirty="0">
                <a:latin typeface="微軟正黑體" pitchFamily="34" charset="-120"/>
                <a:ea typeface="微軟正黑體" pitchFamily="34" charset="-120"/>
              </a:rPr>
              <a:t>2,000</a:t>
            </a:r>
            <a:r>
              <a:rPr lang="zh-TW" altLang="zh-TW" sz="2600" b="1" dirty="0" smtClean="0">
                <a:latin typeface="微軟正黑體" pitchFamily="34" charset="-120"/>
                <a:ea typeface="微軟正黑體" pitchFamily="34" charset="-120"/>
              </a:rPr>
              <a:t>元</a:t>
            </a:r>
            <a:r>
              <a:rPr lang="zh-TW" altLang="en-US" sz="2600" b="1" dirty="0" smtClean="0">
                <a:latin typeface="微軟正黑體" pitchFamily="34" charset="-120"/>
                <a:ea typeface="微軟正黑體" pitchFamily="34" charset="-120"/>
              </a:rPr>
              <a:t>。</a:t>
            </a:r>
            <a:endParaRPr lang="en-US" altLang="zh-TW" sz="2600" b="1" dirty="0" smtClean="0">
              <a:latin typeface="微軟正黑體" pitchFamily="34" charset="-120"/>
              <a:ea typeface="微軟正黑體" pitchFamily="34" charset="-120"/>
            </a:endParaRPr>
          </a:p>
          <a:p>
            <a:pPr marL="640080" lvl="1" indent="-246888" fontAlgn="auto">
              <a:lnSpc>
                <a:spcPct val="150000"/>
              </a:lnSpc>
              <a:spcAft>
                <a:spcPts val="0"/>
              </a:spcAft>
              <a:buFont typeface="Wingdings 2"/>
              <a:buChar char=""/>
              <a:defRPr/>
            </a:pPr>
            <a:r>
              <a:rPr lang="zh-TW" altLang="en-US" sz="2600" b="1" dirty="0" smtClean="0">
                <a:latin typeface="微軟正黑體" pitchFamily="34" charset="-120"/>
                <a:ea typeface="微軟正黑體" pitchFamily="34" charset="-120"/>
              </a:rPr>
              <a:t>為</a:t>
            </a:r>
            <a:r>
              <a:rPr lang="zh-TW" altLang="en-US" sz="2600" b="1" dirty="0">
                <a:latin typeface="微軟正黑體" pitchFamily="34" charset="-120"/>
                <a:ea typeface="微軟正黑體" pitchFamily="34" charset="-120"/>
              </a:rPr>
              <a:t>免因補助導致學員喪失低收入戶資格，經與國稅局爭取，以上所有補助</a:t>
            </a:r>
            <a:r>
              <a:rPr lang="zh-TW" altLang="en-US" sz="2600" b="1" dirty="0" smtClean="0">
                <a:latin typeface="微軟正黑體" pitchFamily="34" charset="-120"/>
                <a:ea typeface="微軟正黑體" pitchFamily="34" charset="-120"/>
              </a:rPr>
              <a:t>項目及獎勵金皆</a:t>
            </a:r>
            <a:r>
              <a:rPr lang="zh-TW" altLang="en-US" sz="2600" b="1" dirty="0">
                <a:latin typeface="微軟正黑體" pitchFamily="34" charset="-120"/>
                <a:ea typeface="微軟正黑體" pitchFamily="34" charset="-120"/>
              </a:rPr>
              <a:t>列為獎助學金，將不列計家庭所得</a:t>
            </a:r>
            <a:r>
              <a:rPr lang="zh-TW" altLang="en-US" sz="2600" b="1" dirty="0" smtClean="0">
                <a:latin typeface="微軟正黑體" pitchFamily="34" charset="-120"/>
                <a:ea typeface="微軟正黑體" pitchFamily="34" charset="-120"/>
              </a:rPr>
              <a:t>項目，故不會影響中低收入戶領取其他政府補助款項。</a:t>
            </a:r>
            <a:endParaRPr lang="zh-TW" altLang="zh-TW" sz="2600" b="1" dirty="0">
              <a:latin typeface="微軟正黑體" pitchFamily="34" charset="-120"/>
              <a:ea typeface="微軟正黑體" pitchFamily="34" charset="-120"/>
            </a:endParaRPr>
          </a:p>
          <a:p>
            <a:pPr marL="640080" lvl="1" indent="-246888" fontAlgn="auto">
              <a:lnSpc>
                <a:spcPct val="150000"/>
              </a:lnSpc>
              <a:spcAft>
                <a:spcPts val="0"/>
              </a:spcAft>
              <a:buFont typeface="Wingdings 2"/>
              <a:buChar char=""/>
              <a:defRPr/>
            </a:pPr>
            <a:endParaRPr lang="en-US" altLang="zh-TW" sz="2600" b="1" dirty="0" smtClean="0">
              <a:latin typeface="微軟正黑體" pitchFamily="34" charset="-120"/>
              <a:ea typeface="微軟正黑體" pitchFamily="34" charset="-120"/>
            </a:endParaRPr>
          </a:p>
          <a:p>
            <a:pPr marL="640080" lvl="1" indent="-246888" fontAlgn="auto">
              <a:lnSpc>
                <a:spcPct val="150000"/>
              </a:lnSpc>
              <a:spcAft>
                <a:spcPts val="0"/>
              </a:spcAft>
              <a:buFont typeface="Wingdings 2"/>
              <a:buChar char=""/>
              <a:defRPr/>
            </a:pPr>
            <a:endParaRPr lang="zh-TW" altLang="zh-TW" sz="2600" b="1" dirty="0">
              <a:latin typeface="微軟正黑體" pitchFamily="34" charset="-120"/>
              <a:ea typeface="微軟正黑體" pitchFamily="34" charset="-120"/>
            </a:endParaRPr>
          </a:p>
          <a:p>
            <a:pPr marL="640080" lvl="1" indent="-246888" fontAlgn="auto">
              <a:lnSpc>
                <a:spcPct val="150000"/>
              </a:lnSpc>
              <a:spcAft>
                <a:spcPts val="0"/>
              </a:spcAft>
              <a:buFont typeface="Wingdings 2"/>
              <a:buChar char=""/>
              <a:defRPr/>
            </a:pPr>
            <a:endParaRPr lang="zh-TW" altLang="zh-TW" sz="2600" b="1" dirty="0" smtClean="0">
              <a:latin typeface="微軟正黑體" pitchFamily="34" charset="-120"/>
              <a:ea typeface="微軟正黑體" pitchFamily="34" charset="-120"/>
            </a:endParaRPr>
          </a:p>
        </p:txBody>
      </p:sp>
      <p:sp>
        <p:nvSpPr>
          <p:cNvPr id="5" name="Slide Number Placeholder 5"/>
          <p:cNvSpPr>
            <a:spLocks noGrp="1"/>
          </p:cNvSpPr>
          <p:nvPr>
            <p:ph type="sldNum" sz="quarter" idx="12"/>
          </p:nvPr>
        </p:nvSpPr>
        <p:spPr/>
        <p:txBody>
          <a:bodyPr/>
          <a:lstStyle/>
          <a:p>
            <a:pPr>
              <a:defRPr/>
            </a:pPr>
            <a:fld id="{9EA13AC6-D890-4827-9D9E-1EE894CA7C0F}" type="slidenum">
              <a:rPr lang="en-US" altLang="zh-TW"/>
              <a:pPr>
                <a:defRPr/>
              </a:pPr>
              <a:t>22</a:t>
            </a:fld>
            <a:endParaRPr/>
          </a:p>
        </p:txBody>
      </p:sp>
    </p:spTree>
    <p:custDataLst>
      <p:tags r:id="rId1"/>
    </p:custDataLst>
  </p:cSld>
  <p:clrMapOvr>
    <a:masterClrMapping/>
  </p:clrMapOvr>
  <p:transition spd="slow">
    <p:blinds/>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custDataLst>
              <p:tags r:id="rId2"/>
            </p:custDataLst>
          </p:nvPr>
        </p:nvSpPr>
        <p:spPr>
          <a:xfrm>
            <a:off x="395288" y="476250"/>
            <a:ext cx="8229600" cy="914400"/>
          </a:xfrm>
        </p:spPr>
        <p:txBody>
          <a:bodyPr>
            <a:normAutofit/>
          </a:bodyPr>
          <a:lstStyle/>
          <a:p>
            <a:pPr fontAlgn="auto">
              <a:spcAft>
                <a:spcPts val="0"/>
              </a:spcAft>
              <a:defRPr/>
            </a:pPr>
            <a:r>
              <a:rPr lang="zh-TW" altLang="en-US" sz="3600" b="1" dirty="0" smtClean="0">
                <a:solidFill>
                  <a:srgbClr val="953735"/>
                </a:solidFill>
                <a:effectLst>
                  <a:outerShdw blurRad="38100" dist="38100" dir="2700000" algn="tl">
                    <a:srgbClr val="000000">
                      <a:alpha val="43137"/>
                    </a:srgbClr>
                  </a:outerShdw>
                </a:effectLst>
                <a:latin typeface="微軟正黑體"/>
                <a:ea typeface="微軟正黑體"/>
              </a:rPr>
              <a:t>伍、</a:t>
            </a:r>
            <a:r>
              <a:rPr lang="zh-TW" altLang="en-US" sz="3600" b="1" dirty="0" smtClean="0">
                <a:solidFill>
                  <a:srgbClr val="953735"/>
                </a:solidFill>
                <a:effectLst>
                  <a:outerShdw blurRad="38100" dist="38100" dir="2700000" algn="tl">
                    <a:srgbClr val="000000">
                      <a:alpha val="43137"/>
                    </a:srgbClr>
                  </a:outerShdw>
                </a:effectLst>
              </a:rPr>
              <a:t>專班課程介紹</a:t>
            </a:r>
            <a:r>
              <a:rPr lang="en-US" altLang="zh-TW" sz="3600" b="1" dirty="0" smtClean="0">
                <a:solidFill>
                  <a:srgbClr val="953735"/>
                </a:solidFill>
                <a:effectLst>
                  <a:outerShdw blurRad="38100" dist="38100" dir="2700000" algn="tl">
                    <a:srgbClr val="000000">
                      <a:alpha val="43137"/>
                    </a:srgbClr>
                  </a:outerShdw>
                </a:effectLst>
              </a:rPr>
              <a:t>-</a:t>
            </a:r>
            <a:r>
              <a:rPr lang="zh-TW" altLang="en-US" sz="3600" b="1" dirty="0" smtClean="0">
                <a:solidFill>
                  <a:srgbClr val="953735"/>
                </a:solidFill>
                <a:effectLst>
                  <a:outerShdw blurRad="38100" dist="38100" dir="2700000" algn="tl">
                    <a:srgbClr val="000000">
                      <a:alpha val="43137"/>
                    </a:srgbClr>
                  </a:outerShdw>
                </a:effectLst>
              </a:rPr>
              <a:t>學員請假規則</a:t>
            </a:r>
            <a:endParaRPr altLang="en-US" sz="3600" b="1" dirty="0" smtClean="0">
              <a:solidFill>
                <a:srgbClr val="953735"/>
              </a:solidFill>
              <a:effectLst>
                <a:outerShdw blurRad="38100" dist="38100" dir="2700000" algn="tl">
                  <a:srgbClr val="000000">
                    <a:alpha val="43137"/>
                  </a:srgbClr>
                </a:outerShdw>
              </a:effectLst>
              <a:ea typeface="微軟正黑體"/>
            </a:endParaRPr>
          </a:p>
        </p:txBody>
      </p:sp>
      <p:sp>
        <p:nvSpPr>
          <p:cNvPr id="70659" name="Content Placeholder 3"/>
          <p:cNvSpPr>
            <a:spLocks noGrp="1"/>
          </p:cNvSpPr>
          <p:nvPr>
            <p:ph idx="1"/>
          </p:nvPr>
        </p:nvSpPr>
        <p:spPr>
          <a:xfrm>
            <a:off x="323528" y="1412776"/>
            <a:ext cx="8568952" cy="4032448"/>
          </a:xfrm>
          <a:ln/>
        </p:spPr>
        <p:style>
          <a:lnRef idx="1">
            <a:schemeClr val="accent3"/>
          </a:lnRef>
          <a:fillRef idx="2">
            <a:schemeClr val="accent3"/>
          </a:fillRef>
          <a:effectRef idx="1">
            <a:schemeClr val="accent3"/>
          </a:effectRef>
          <a:fontRef idx="minor">
            <a:schemeClr val="dk1"/>
          </a:fontRef>
        </p:style>
        <p:txBody>
          <a:bodyPr>
            <a:noAutofit/>
          </a:bodyPr>
          <a:lstStyle/>
          <a:p>
            <a:pPr marL="274320" indent="-274320" fontAlgn="auto">
              <a:lnSpc>
                <a:spcPct val="150000"/>
              </a:lnSpc>
              <a:spcAft>
                <a:spcPts val="0"/>
              </a:spcAft>
              <a:buClr>
                <a:schemeClr val="accent3"/>
              </a:buClr>
              <a:buFont typeface="Wingdings 2"/>
              <a:buChar char=""/>
              <a:defRPr/>
            </a:pPr>
            <a:r>
              <a:rPr lang="zh-TW" altLang="en-US" sz="2400" b="1" dirty="0">
                <a:latin typeface="微軟正黑體" pitchFamily="34" charset="-120"/>
                <a:ea typeface="微軟正黑體" pitchFamily="34" charset="-120"/>
              </a:rPr>
              <a:t>請假應於當日課程結束前，以電子郵件告知本中心各區服務人員</a:t>
            </a:r>
            <a:r>
              <a:rPr lang="zh-TW" altLang="en-US" sz="2400" b="1" dirty="0" smtClean="0">
                <a:latin typeface="微軟正黑體" pitchFamily="34" charset="-120"/>
                <a:ea typeface="微軟正黑體" pitchFamily="34" charset="-120"/>
              </a:rPr>
              <a:t>並至</a:t>
            </a:r>
            <a:r>
              <a:rPr lang="zh-TW" altLang="en-US" sz="2400" b="1" dirty="0">
                <a:latin typeface="微軟正黑體" pitchFamily="34" charset="-120"/>
                <a:ea typeface="微軟正黑體" pitchFamily="34" charset="-120"/>
              </a:rPr>
              <a:t>專班網頁</a:t>
            </a:r>
            <a:r>
              <a:rPr lang="en-US" altLang="zh-TW" sz="2400" b="1" dirty="0">
                <a:latin typeface="微軟正黑體" pitchFamily="34" charset="-120"/>
                <a:ea typeface="微軟正黑體" pitchFamily="34" charset="-120"/>
              </a:rPr>
              <a:t>(www.fly.org.tw)</a:t>
            </a:r>
            <a:r>
              <a:rPr lang="zh-TW" altLang="en-US" sz="2400" b="1" dirty="0">
                <a:latin typeface="微軟正黑體" pitchFamily="34" charset="-120"/>
                <a:ea typeface="微軟正黑體" pitchFamily="34" charset="-120"/>
              </a:rPr>
              <a:t>學員專區完成請假，否則視同曠課。</a:t>
            </a:r>
          </a:p>
          <a:p>
            <a:pPr marL="274320" indent="-274320" fontAlgn="auto">
              <a:lnSpc>
                <a:spcPct val="150000"/>
              </a:lnSpc>
              <a:spcAft>
                <a:spcPts val="0"/>
              </a:spcAft>
              <a:buClr>
                <a:schemeClr val="accent3"/>
              </a:buClr>
              <a:buFont typeface="Wingdings 2"/>
              <a:buChar char=""/>
              <a:defRPr/>
            </a:pPr>
            <a:r>
              <a:rPr lang="zh-TW" altLang="en-US" sz="2400" b="1" dirty="0">
                <a:latin typeface="微軟正黑體" pitchFamily="34" charset="-120"/>
                <a:ea typeface="微軟正黑體" pitchFamily="34" charset="-120"/>
              </a:rPr>
              <a:t>如遇學校期中</a:t>
            </a:r>
            <a:r>
              <a:rPr lang="en-US" altLang="zh-TW" sz="2400" b="1" dirty="0">
                <a:latin typeface="微軟正黑體" pitchFamily="34" charset="-120"/>
                <a:ea typeface="微軟正黑體" pitchFamily="34" charset="-120"/>
              </a:rPr>
              <a:t>(</a:t>
            </a:r>
            <a:r>
              <a:rPr lang="zh-TW" altLang="en-US" sz="2400" b="1" dirty="0">
                <a:latin typeface="微軟正黑體" pitchFamily="34" charset="-120"/>
                <a:ea typeface="微軟正黑體" pitchFamily="34" charset="-120"/>
              </a:rPr>
              <a:t>末</a:t>
            </a:r>
            <a:r>
              <a:rPr lang="en-US" altLang="zh-TW" sz="2400" b="1" dirty="0">
                <a:latin typeface="微軟正黑體" pitchFamily="34" charset="-120"/>
                <a:ea typeface="微軟正黑體" pitchFamily="34" charset="-120"/>
              </a:rPr>
              <a:t>)</a:t>
            </a:r>
            <a:r>
              <a:rPr lang="zh-TW" altLang="en-US" sz="2400" b="1" dirty="0">
                <a:latin typeface="微軟正黑體" pitchFamily="34" charset="-120"/>
                <a:ea typeface="微軟正黑體" pitchFamily="34" charset="-120"/>
              </a:rPr>
              <a:t>測驗時間等情況，以至於無法出席本專班課程者</a:t>
            </a:r>
            <a:r>
              <a:rPr lang="zh-TW" altLang="en-US" sz="2400" b="1" dirty="0" smtClean="0">
                <a:latin typeface="微軟正黑體" pitchFamily="34" charset="-120"/>
                <a:ea typeface="微軟正黑體" pitchFamily="34" charset="-120"/>
              </a:rPr>
              <a:t>，可</a:t>
            </a:r>
            <a:r>
              <a:rPr lang="zh-TW" altLang="en-US" sz="2400" b="1" dirty="0">
                <a:latin typeface="微軟正黑體" pitchFamily="34" charset="-120"/>
                <a:ea typeface="微軟正黑體" pitchFamily="34" charset="-120"/>
              </a:rPr>
              <a:t>於當週課程開始前，經班導師核准並檢附相關資料申請公假。</a:t>
            </a:r>
          </a:p>
        </p:txBody>
      </p:sp>
      <p:sp>
        <p:nvSpPr>
          <p:cNvPr id="5" name="Slide Number Placeholder 5"/>
          <p:cNvSpPr>
            <a:spLocks noGrp="1"/>
          </p:cNvSpPr>
          <p:nvPr>
            <p:ph type="sldNum" sz="quarter" idx="12"/>
          </p:nvPr>
        </p:nvSpPr>
        <p:spPr/>
        <p:txBody>
          <a:bodyPr/>
          <a:lstStyle/>
          <a:p>
            <a:pPr>
              <a:defRPr/>
            </a:pPr>
            <a:fld id="{2F901411-5FE6-4E2C-BB04-8C0C78F0BD35}" type="slidenum">
              <a:rPr lang="en-US" altLang="zh-TW"/>
              <a:pPr>
                <a:defRPr/>
              </a:pPr>
              <a:t>23</a:t>
            </a:fld>
            <a:endParaRPr/>
          </a:p>
        </p:txBody>
      </p:sp>
    </p:spTree>
    <p:custDataLst>
      <p:tags r:id="rId1"/>
    </p:custDataLst>
  </p:cSld>
  <p:clrMapOvr>
    <a:masterClrMapping/>
  </p:clrMapOvr>
  <p:transition spd="slow">
    <p:blinds/>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custDataLst>
              <p:tags r:id="rId2"/>
            </p:custDataLst>
          </p:nvPr>
        </p:nvSpPr>
        <p:spPr>
          <a:xfrm>
            <a:off x="395288" y="476250"/>
            <a:ext cx="8229600" cy="914400"/>
          </a:xfrm>
        </p:spPr>
        <p:txBody>
          <a:bodyPr>
            <a:normAutofit/>
          </a:bodyPr>
          <a:lstStyle/>
          <a:p>
            <a:pPr fontAlgn="auto">
              <a:spcAft>
                <a:spcPts val="0"/>
              </a:spcAft>
              <a:defRPr/>
            </a:pPr>
            <a:r>
              <a:rPr lang="zh-TW" altLang="en-US" sz="3600" b="1" dirty="0" smtClean="0">
                <a:solidFill>
                  <a:srgbClr val="953735"/>
                </a:solidFill>
                <a:effectLst>
                  <a:outerShdw blurRad="38100" dist="38100" dir="2700000" algn="tl">
                    <a:srgbClr val="000000">
                      <a:alpha val="43137"/>
                    </a:srgbClr>
                  </a:outerShdw>
                </a:effectLst>
                <a:latin typeface="微軟正黑體"/>
                <a:ea typeface="微軟正黑體"/>
              </a:rPr>
              <a:t>伍、</a:t>
            </a:r>
            <a:r>
              <a:rPr lang="zh-TW" altLang="en-US" sz="3600" b="1" dirty="0" smtClean="0">
                <a:solidFill>
                  <a:srgbClr val="953735"/>
                </a:solidFill>
                <a:effectLst>
                  <a:outerShdw blurRad="38100" dist="38100" dir="2700000" algn="tl">
                    <a:srgbClr val="000000">
                      <a:alpha val="43137"/>
                    </a:srgbClr>
                  </a:outerShdw>
                </a:effectLst>
              </a:rPr>
              <a:t>專班課程介紹</a:t>
            </a:r>
            <a:r>
              <a:rPr lang="en-US" altLang="zh-TW" sz="3600" b="1" dirty="0" smtClean="0">
                <a:solidFill>
                  <a:srgbClr val="953735"/>
                </a:solidFill>
                <a:effectLst>
                  <a:outerShdw blurRad="38100" dist="38100" dir="2700000" algn="tl">
                    <a:srgbClr val="000000">
                      <a:alpha val="43137"/>
                    </a:srgbClr>
                  </a:outerShdw>
                </a:effectLst>
              </a:rPr>
              <a:t>-</a:t>
            </a:r>
            <a:r>
              <a:rPr lang="zh-TW" altLang="en-US" sz="3600" b="1" dirty="0" smtClean="0">
                <a:solidFill>
                  <a:srgbClr val="953735"/>
                </a:solidFill>
                <a:effectLst>
                  <a:outerShdw blurRad="38100" dist="38100" dir="2700000" algn="tl">
                    <a:srgbClr val="000000">
                      <a:alpha val="43137"/>
                    </a:srgbClr>
                  </a:outerShdw>
                </a:effectLst>
              </a:rPr>
              <a:t>結訓條件</a:t>
            </a:r>
            <a:endParaRPr altLang="en-US" sz="3600" b="1" dirty="0" smtClean="0">
              <a:solidFill>
                <a:srgbClr val="953735"/>
              </a:solidFill>
              <a:effectLst>
                <a:outerShdw blurRad="38100" dist="38100" dir="2700000" algn="tl">
                  <a:srgbClr val="000000">
                    <a:alpha val="43137"/>
                  </a:srgbClr>
                </a:outerShdw>
              </a:effectLst>
              <a:ea typeface="微軟正黑體"/>
            </a:endParaRPr>
          </a:p>
        </p:txBody>
      </p:sp>
      <p:sp>
        <p:nvSpPr>
          <p:cNvPr id="70659" name="Content Placeholder 3"/>
          <p:cNvSpPr>
            <a:spLocks noGrp="1"/>
          </p:cNvSpPr>
          <p:nvPr>
            <p:ph idx="1"/>
          </p:nvPr>
        </p:nvSpPr>
        <p:spPr>
          <a:xfrm>
            <a:off x="323528" y="1412776"/>
            <a:ext cx="8568952" cy="4032448"/>
          </a:xfrm>
          <a:ln/>
        </p:spPr>
        <p:style>
          <a:lnRef idx="1">
            <a:schemeClr val="accent3"/>
          </a:lnRef>
          <a:fillRef idx="2">
            <a:schemeClr val="accent3"/>
          </a:fillRef>
          <a:effectRef idx="1">
            <a:schemeClr val="accent3"/>
          </a:effectRef>
          <a:fontRef idx="minor">
            <a:schemeClr val="dk1"/>
          </a:fontRef>
        </p:style>
        <p:txBody>
          <a:bodyPr>
            <a:noAutofit/>
          </a:bodyPr>
          <a:lstStyle/>
          <a:p>
            <a:pPr marL="274320" lvl="2" indent="-274320" fontAlgn="auto">
              <a:lnSpc>
                <a:spcPct val="150000"/>
              </a:lnSpc>
              <a:spcAft>
                <a:spcPts val="0"/>
              </a:spcAft>
              <a:buClr>
                <a:schemeClr val="accent3"/>
              </a:buClr>
              <a:buSzPct val="95000"/>
              <a:buFont typeface="Wingdings 2"/>
              <a:buChar char=""/>
              <a:defRPr/>
            </a:pPr>
            <a:r>
              <a:rPr lang="zh-TW" altLang="en-US" sz="2600" b="1" dirty="0">
                <a:solidFill>
                  <a:schemeClr val="tx1"/>
                </a:solidFill>
                <a:latin typeface="微軟正黑體" pitchFamily="34" charset="-120"/>
                <a:ea typeface="微軟正黑體" pitchFamily="34" charset="-120"/>
              </a:rPr>
              <a:t>參訓學員須於學期期間準時參與所有課程，曠課不得超過</a:t>
            </a:r>
            <a:r>
              <a:rPr lang="en-US" altLang="zh-TW" sz="2600" b="1" dirty="0">
                <a:solidFill>
                  <a:schemeClr val="tx1"/>
                </a:solidFill>
                <a:latin typeface="微軟正黑體" pitchFamily="34" charset="-120"/>
                <a:ea typeface="微軟正黑體" pitchFamily="34" charset="-120"/>
              </a:rPr>
              <a:t>12</a:t>
            </a:r>
            <a:r>
              <a:rPr lang="zh-TW" altLang="en-US" sz="2600" b="1" dirty="0">
                <a:solidFill>
                  <a:schemeClr val="tx1"/>
                </a:solidFill>
                <a:latin typeface="微軟正黑體" pitchFamily="34" charset="-120"/>
                <a:ea typeface="微軟正黑體" pitchFamily="34" charset="-120"/>
              </a:rPr>
              <a:t>小時，且缺曠課與請假合計不得超過</a:t>
            </a:r>
            <a:r>
              <a:rPr lang="en-US" altLang="zh-TW" sz="2600" b="1" dirty="0">
                <a:solidFill>
                  <a:schemeClr val="tx1"/>
                </a:solidFill>
                <a:latin typeface="微軟正黑體" pitchFamily="34" charset="-120"/>
                <a:ea typeface="微軟正黑體" pitchFamily="34" charset="-120"/>
              </a:rPr>
              <a:t>30</a:t>
            </a:r>
            <a:r>
              <a:rPr lang="zh-TW" altLang="en-US" sz="2600" b="1" dirty="0">
                <a:solidFill>
                  <a:schemeClr val="tx1"/>
                </a:solidFill>
                <a:latin typeface="微軟正黑體" pitchFamily="34" charset="-120"/>
                <a:ea typeface="微軟正黑體" pitchFamily="34" charset="-120"/>
              </a:rPr>
              <a:t>小時為限，超過時數將無法發給研習證書</a:t>
            </a:r>
            <a:r>
              <a:rPr lang="zh-TW" altLang="en-US" sz="2600" b="1" dirty="0" smtClean="0">
                <a:solidFill>
                  <a:schemeClr val="tx1"/>
                </a:solidFill>
                <a:latin typeface="微軟正黑體" pitchFamily="34" charset="-120"/>
                <a:ea typeface="微軟正黑體" pitchFamily="34" charset="-120"/>
              </a:rPr>
              <a:t>。</a:t>
            </a:r>
            <a:endParaRPr lang="zh-TW" altLang="zh-TW" sz="2600" b="1" dirty="0">
              <a:solidFill>
                <a:schemeClr val="tx1"/>
              </a:solidFill>
              <a:latin typeface="微軟正黑體" pitchFamily="34" charset="-120"/>
              <a:ea typeface="微軟正黑體" pitchFamily="34" charset="-120"/>
            </a:endParaRPr>
          </a:p>
        </p:txBody>
      </p:sp>
      <p:sp>
        <p:nvSpPr>
          <p:cNvPr id="5" name="Slide Number Placeholder 5"/>
          <p:cNvSpPr>
            <a:spLocks noGrp="1"/>
          </p:cNvSpPr>
          <p:nvPr>
            <p:ph type="sldNum" sz="quarter" idx="12"/>
          </p:nvPr>
        </p:nvSpPr>
        <p:spPr/>
        <p:txBody>
          <a:bodyPr/>
          <a:lstStyle/>
          <a:p>
            <a:pPr>
              <a:defRPr/>
            </a:pPr>
            <a:fld id="{2F901411-5FE6-4E2C-BB04-8C0C78F0BD35}" type="slidenum">
              <a:rPr lang="en-US" altLang="zh-TW"/>
              <a:pPr>
                <a:defRPr/>
              </a:pPr>
              <a:t>24</a:t>
            </a:fld>
            <a:endParaRPr/>
          </a:p>
        </p:txBody>
      </p:sp>
    </p:spTree>
    <p:custDataLst>
      <p:tags r:id="rId1"/>
    </p:custDataLst>
    <p:extLst>
      <p:ext uri="{BB962C8B-B14F-4D97-AF65-F5344CB8AC3E}">
        <p14:creationId xmlns:p14="http://schemas.microsoft.com/office/powerpoint/2010/main" xmlns="" val="2372576847"/>
      </p:ext>
    </p:extLst>
  </p:cSld>
  <p:clrMapOvr>
    <a:masterClrMapping/>
  </p:clrMapOvr>
  <p:transition spd="slow">
    <p:blinds/>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custDataLst>
              <p:tags r:id="rId2"/>
            </p:custDataLst>
          </p:nvPr>
        </p:nvSpPr>
        <p:spPr>
          <a:xfrm>
            <a:off x="323850" y="549275"/>
            <a:ext cx="8229600" cy="914400"/>
          </a:xfrm>
        </p:spPr>
        <p:txBody>
          <a:bodyPr>
            <a:normAutofit/>
          </a:bodyPr>
          <a:lstStyle/>
          <a:p>
            <a:pPr fontAlgn="auto">
              <a:spcAft>
                <a:spcPts val="0"/>
              </a:spcAft>
              <a:defRPr/>
            </a:pPr>
            <a:r>
              <a:rPr lang="zh-TW" altLang="en-US" sz="3600" b="1" dirty="0" smtClean="0">
                <a:solidFill>
                  <a:srgbClr val="953735"/>
                </a:solidFill>
                <a:effectLst>
                  <a:outerShdw blurRad="38100" dist="38100" dir="2700000" algn="tl">
                    <a:srgbClr val="000000">
                      <a:alpha val="43137"/>
                    </a:srgbClr>
                  </a:outerShdw>
                </a:effectLst>
                <a:latin typeface="微軟正黑體"/>
                <a:ea typeface="微軟正黑體"/>
              </a:rPr>
              <a:t>陸、</a:t>
            </a:r>
            <a:r>
              <a:rPr lang="zh-TW" altLang="en-US" sz="3600" b="1" dirty="0" smtClean="0">
                <a:solidFill>
                  <a:srgbClr val="953735"/>
                </a:solidFill>
                <a:effectLst>
                  <a:outerShdw blurRad="38100" dist="38100" dir="2700000" algn="tl">
                    <a:srgbClr val="000000">
                      <a:alpha val="43137"/>
                    </a:srgbClr>
                  </a:outerShdw>
                </a:effectLst>
              </a:rPr>
              <a:t>協助結業後就業</a:t>
            </a:r>
            <a:endParaRPr altLang="en-US" sz="3600" b="1" dirty="0" smtClean="0">
              <a:solidFill>
                <a:srgbClr val="953735"/>
              </a:solidFill>
              <a:effectLst>
                <a:outerShdw blurRad="38100" dist="38100" dir="2700000" algn="tl">
                  <a:srgbClr val="000000">
                    <a:alpha val="43137"/>
                  </a:srgbClr>
                </a:outerShdw>
              </a:effectLst>
              <a:ea typeface="微軟正黑體"/>
            </a:endParaRPr>
          </a:p>
        </p:txBody>
      </p:sp>
      <p:sp>
        <p:nvSpPr>
          <p:cNvPr id="70659" name="Content Placeholder 3"/>
          <p:cNvSpPr>
            <a:spLocks noGrp="1"/>
          </p:cNvSpPr>
          <p:nvPr>
            <p:ph idx="1"/>
          </p:nvPr>
        </p:nvSpPr>
        <p:spPr>
          <a:xfrm>
            <a:off x="251520" y="1556793"/>
            <a:ext cx="8640960" cy="4824535"/>
          </a:xfrm>
          <a:ln/>
        </p:spPr>
        <p:style>
          <a:lnRef idx="1">
            <a:schemeClr val="accent3"/>
          </a:lnRef>
          <a:fillRef idx="2">
            <a:schemeClr val="accent3"/>
          </a:fillRef>
          <a:effectRef idx="1">
            <a:schemeClr val="accent3"/>
          </a:effectRef>
          <a:fontRef idx="minor">
            <a:schemeClr val="dk1"/>
          </a:fontRef>
        </p:style>
        <p:txBody>
          <a:bodyPr>
            <a:normAutofit/>
          </a:bodyPr>
          <a:lstStyle/>
          <a:p>
            <a:pPr marL="274320" indent="-274320" fontAlgn="auto">
              <a:lnSpc>
                <a:spcPct val="150000"/>
              </a:lnSpc>
              <a:spcAft>
                <a:spcPts val="0"/>
              </a:spcAft>
              <a:buClr>
                <a:schemeClr val="accent3"/>
              </a:buClr>
              <a:buFont typeface="Wingdings 2"/>
              <a:buChar char=""/>
              <a:defRPr/>
            </a:pPr>
            <a:r>
              <a:rPr lang="zh-TW" altLang="zh-TW" b="1" dirty="0" smtClean="0">
                <a:latin typeface="+mj-ea"/>
                <a:ea typeface="+mj-ea"/>
              </a:rPr>
              <a:t>主辦單位及承辦單位洽請各金控公司</a:t>
            </a:r>
            <a:r>
              <a:rPr lang="zh-TW" altLang="zh-TW" b="1" dirty="0" smtClean="0">
                <a:solidFill>
                  <a:srgbClr val="0000CC"/>
                </a:solidFill>
                <a:latin typeface="+mj-ea"/>
                <a:ea typeface="+mj-ea"/>
              </a:rPr>
              <a:t>提供就業職缺資訊</a:t>
            </a:r>
            <a:endParaRPr lang="en-US" altLang="zh-TW" b="1" dirty="0" smtClean="0">
              <a:solidFill>
                <a:srgbClr val="0000CC"/>
              </a:solidFill>
              <a:latin typeface="+mj-ea"/>
              <a:ea typeface="+mj-ea"/>
            </a:endParaRPr>
          </a:p>
          <a:p>
            <a:pPr marL="274320" indent="-274320" fontAlgn="auto">
              <a:lnSpc>
                <a:spcPct val="150000"/>
              </a:lnSpc>
              <a:spcAft>
                <a:spcPts val="0"/>
              </a:spcAft>
              <a:buClr>
                <a:schemeClr val="accent3"/>
              </a:buClr>
              <a:buFont typeface="Wingdings 2"/>
              <a:buChar char=""/>
              <a:defRPr/>
            </a:pPr>
            <a:r>
              <a:rPr lang="zh-TW" altLang="zh-TW" b="1" dirty="0" smtClean="0">
                <a:latin typeface="+mj-ea"/>
                <a:ea typeface="+mj-ea"/>
              </a:rPr>
              <a:t>證基會將調查學員就業意願並</a:t>
            </a:r>
            <a:r>
              <a:rPr lang="zh-TW" altLang="zh-TW" b="1" dirty="0" smtClean="0">
                <a:solidFill>
                  <a:srgbClr val="0000CC"/>
                </a:solidFill>
                <a:latin typeface="+mj-ea"/>
                <a:ea typeface="+mj-ea"/>
              </a:rPr>
              <a:t>彙整學員資料</a:t>
            </a:r>
            <a:r>
              <a:rPr lang="zh-TW" altLang="zh-TW" b="1" dirty="0" smtClean="0">
                <a:latin typeface="+mj-ea"/>
                <a:ea typeface="+mj-ea"/>
              </a:rPr>
              <a:t>提交各金控公司及各提供職缺公司。</a:t>
            </a:r>
          </a:p>
          <a:p>
            <a:pPr marL="274320" indent="-274320" fontAlgn="auto">
              <a:lnSpc>
                <a:spcPct val="150000"/>
              </a:lnSpc>
              <a:spcAft>
                <a:spcPts val="0"/>
              </a:spcAft>
              <a:buClr>
                <a:schemeClr val="accent3"/>
              </a:buClr>
              <a:buFont typeface="Wingdings 2"/>
              <a:buChar char=""/>
              <a:defRPr/>
            </a:pPr>
            <a:r>
              <a:rPr lang="zh-TW" altLang="zh-TW" b="1" dirty="0" smtClean="0">
                <a:latin typeface="+mj-ea"/>
                <a:ea typeface="+mj-ea"/>
              </a:rPr>
              <a:t>課程期間安排</a:t>
            </a:r>
            <a:r>
              <a:rPr lang="zh-TW" altLang="zh-TW" b="1" dirty="0" smtClean="0">
                <a:solidFill>
                  <a:srgbClr val="0000CC"/>
                </a:solidFill>
                <a:latin typeface="+mj-ea"/>
                <a:ea typeface="+mj-ea"/>
              </a:rPr>
              <a:t>求職就業講座</a:t>
            </a:r>
            <a:r>
              <a:rPr lang="zh-TW" altLang="zh-TW" b="1" dirty="0" smtClean="0">
                <a:latin typeface="+mj-ea"/>
                <a:ea typeface="+mj-ea"/>
              </a:rPr>
              <a:t>，邀請職場達人或金控公司人力招募主管，分享就職前準備與求職技巧。</a:t>
            </a:r>
          </a:p>
          <a:p>
            <a:pPr marL="274320" indent="-274320" fontAlgn="auto">
              <a:lnSpc>
                <a:spcPct val="150000"/>
              </a:lnSpc>
              <a:spcAft>
                <a:spcPts val="0"/>
              </a:spcAft>
              <a:buClr>
                <a:schemeClr val="accent3"/>
              </a:buClr>
              <a:buFont typeface="Wingdings 2"/>
              <a:buChar char=""/>
              <a:defRPr/>
            </a:pPr>
            <a:r>
              <a:rPr lang="zh-TW" altLang="zh-TW" b="1" dirty="0" smtClean="0">
                <a:latin typeface="+mj-ea"/>
                <a:ea typeface="+mj-ea"/>
              </a:rPr>
              <a:t>各金控公司及各提供職缺公司聯繫有意願參與就業媒合之學員，依其</a:t>
            </a:r>
            <a:r>
              <a:rPr lang="zh-TW" altLang="zh-TW" b="1" dirty="0" smtClean="0">
                <a:solidFill>
                  <a:srgbClr val="0000CC"/>
                </a:solidFill>
                <a:latin typeface="+mj-ea"/>
                <a:ea typeface="+mj-ea"/>
              </a:rPr>
              <a:t>機構召聘程序</a:t>
            </a:r>
            <a:r>
              <a:rPr lang="zh-TW" altLang="zh-TW" b="1" dirty="0" smtClean="0">
                <a:latin typeface="+mj-ea"/>
                <a:ea typeface="+mj-ea"/>
              </a:rPr>
              <a:t>辦理徵才。</a:t>
            </a:r>
          </a:p>
          <a:p>
            <a:pPr marL="274320" indent="-274320" fontAlgn="auto">
              <a:spcAft>
                <a:spcPts val="0"/>
              </a:spcAft>
              <a:buClr>
                <a:schemeClr val="accent3"/>
              </a:buClr>
              <a:buFont typeface="Wingdings 2"/>
              <a:buChar char=""/>
              <a:defRPr/>
            </a:pPr>
            <a:endParaRPr lang="en-US" altLang="zh-TW" b="1" dirty="0" smtClean="0">
              <a:latin typeface="+mj-ea"/>
              <a:ea typeface="+mj-ea"/>
            </a:endParaRPr>
          </a:p>
        </p:txBody>
      </p:sp>
      <p:sp>
        <p:nvSpPr>
          <p:cNvPr id="5" name="Slide Number Placeholder 5"/>
          <p:cNvSpPr>
            <a:spLocks noGrp="1"/>
          </p:cNvSpPr>
          <p:nvPr>
            <p:ph type="sldNum" sz="quarter" idx="12"/>
          </p:nvPr>
        </p:nvSpPr>
        <p:spPr/>
        <p:txBody>
          <a:bodyPr/>
          <a:lstStyle/>
          <a:p>
            <a:pPr>
              <a:defRPr/>
            </a:pPr>
            <a:fld id="{DACA198D-95F0-472E-84B6-B1795B038910}" type="slidenum">
              <a:rPr lang="en-US" altLang="zh-TW"/>
              <a:pPr>
                <a:defRPr/>
              </a:pPr>
              <a:t>25</a:t>
            </a:fld>
            <a:endParaRPr/>
          </a:p>
        </p:txBody>
      </p:sp>
    </p:spTree>
    <p:custDataLst>
      <p:tags r:id="rId1"/>
    </p:custDataLst>
  </p:cSld>
  <p:clrMapOvr>
    <a:masterClrMapping/>
  </p:clrMapOvr>
  <p:transition spd="slow">
    <p:blinds/>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custDataLst>
              <p:tags r:id="rId2"/>
            </p:custDataLst>
          </p:nvPr>
        </p:nvSpPr>
        <p:spPr>
          <a:xfrm>
            <a:off x="222192" y="116632"/>
            <a:ext cx="8229600" cy="914400"/>
          </a:xfrm>
        </p:spPr>
        <p:txBody>
          <a:bodyPr>
            <a:normAutofit/>
          </a:bodyPr>
          <a:lstStyle/>
          <a:p>
            <a:pPr fontAlgn="auto">
              <a:spcAft>
                <a:spcPts val="0"/>
              </a:spcAft>
              <a:defRPr/>
            </a:pPr>
            <a:r>
              <a:rPr lang="zh-TW" altLang="en-US" sz="3600" b="1" dirty="0" smtClean="0">
                <a:solidFill>
                  <a:srgbClr val="953735"/>
                </a:solidFill>
                <a:effectLst>
                  <a:outerShdw blurRad="38100" dist="38100" dir="2700000" algn="tl">
                    <a:srgbClr val="000000">
                      <a:alpha val="43137"/>
                    </a:srgbClr>
                  </a:outerShdw>
                </a:effectLst>
                <a:latin typeface="微軟正黑體"/>
                <a:ea typeface="微軟正黑體"/>
              </a:rPr>
              <a:t>柒、</a:t>
            </a:r>
            <a:r>
              <a:rPr lang="zh-TW" altLang="en-US" sz="3600" b="1" dirty="0" smtClean="0">
                <a:solidFill>
                  <a:srgbClr val="953735"/>
                </a:solidFill>
                <a:effectLst>
                  <a:outerShdw blurRad="38100" dist="38100" dir="2700000" algn="tl">
                    <a:srgbClr val="000000">
                      <a:alpha val="43137"/>
                    </a:srgbClr>
                  </a:outerShdw>
                </a:effectLst>
              </a:rPr>
              <a:t>專班網頁 </a:t>
            </a:r>
            <a:r>
              <a:rPr lang="en-US" altLang="zh-TW" sz="2400" b="1" dirty="0" smtClean="0">
                <a:solidFill>
                  <a:srgbClr val="0000FF"/>
                </a:solidFill>
              </a:rPr>
              <a:t>www.fly.org.tw</a:t>
            </a:r>
            <a:endParaRPr altLang="en-US" sz="2400" b="1" dirty="0" smtClean="0">
              <a:solidFill>
                <a:srgbClr val="0000FF"/>
              </a:solidFill>
              <a:effectLst>
                <a:outerShdw blurRad="38100" dist="38100" dir="2700000" algn="tl">
                  <a:srgbClr val="000000">
                    <a:alpha val="43137"/>
                  </a:srgbClr>
                </a:outerShdw>
              </a:effectLst>
              <a:ea typeface="微軟正黑體"/>
            </a:endParaRPr>
          </a:p>
        </p:txBody>
      </p:sp>
      <p:sp>
        <p:nvSpPr>
          <p:cNvPr id="70659" name="Content Placeholder 3"/>
          <p:cNvSpPr>
            <a:spLocks noGrp="1"/>
          </p:cNvSpPr>
          <p:nvPr>
            <p:ph idx="1"/>
          </p:nvPr>
        </p:nvSpPr>
        <p:spPr>
          <a:xfrm>
            <a:off x="251520" y="3498882"/>
            <a:ext cx="8640960" cy="3098470"/>
          </a:xfrm>
          <a:ln/>
        </p:spPr>
        <p:style>
          <a:lnRef idx="1">
            <a:schemeClr val="accent3"/>
          </a:lnRef>
          <a:fillRef idx="2">
            <a:schemeClr val="accent3"/>
          </a:fillRef>
          <a:effectRef idx="1">
            <a:schemeClr val="accent3"/>
          </a:effectRef>
          <a:fontRef idx="minor">
            <a:schemeClr val="dk1"/>
          </a:fontRef>
        </p:style>
        <p:txBody>
          <a:bodyPr>
            <a:normAutofit fontScale="40000" lnSpcReduction="20000"/>
          </a:bodyPr>
          <a:lstStyle/>
          <a:p>
            <a:pPr marL="274320" indent="-274320" fontAlgn="auto">
              <a:lnSpc>
                <a:spcPct val="200000"/>
              </a:lnSpc>
              <a:spcAft>
                <a:spcPts val="0"/>
              </a:spcAft>
              <a:buClr>
                <a:schemeClr val="accent3"/>
              </a:buClr>
              <a:buFont typeface="Wingdings 2"/>
              <a:buChar char=""/>
              <a:defRPr/>
            </a:pPr>
            <a:r>
              <a:rPr lang="zh-TW" altLang="en-US" sz="4500" b="1" dirty="0" smtClean="0">
                <a:latin typeface="+mj-ea"/>
                <a:ea typeface="+mj-ea"/>
              </a:rPr>
              <a:t>於專班網頁</a:t>
            </a:r>
            <a:r>
              <a:rPr lang="en-US" altLang="zh-TW" sz="4500" b="1" dirty="0" smtClean="0">
                <a:solidFill>
                  <a:srgbClr val="0000FF"/>
                </a:solidFill>
                <a:hlinkClick r:id="rId5"/>
              </a:rPr>
              <a:t>www.fly.org.tw</a:t>
            </a:r>
            <a:r>
              <a:rPr lang="zh-TW" altLang="en-US" sz="4500" b="1" dirty="0" smtClean="0">
                <a:solidFill>
                  <a:srgbClr val="0000CC"/>
                </a:solidFill>
                <a:latin typeface="+mj-ea"/>
                <a:ea typeface="+mj-ea"/>
              </a:rPr>
              <a:t>更新課程資訊</a:t>
            </a:r>
            <a:endParaRPr lang="en-US" altLang="zh-TW" sz="4500" b="1" dirty="0" smtClean="0">
              <a:latin typeface="+mj-ea"/>
              <a:ea typeface="+mj-ea"/>
            </a:endParaRPr>
          </a:p>
          <a:p>
            <a:pPr marL="274320" indent="-274320" fontAlgn="auto">
              <a:lnSpc>
                <a:spcPct val="200000"/>
              </a:lnSpc>
              <a:spcAft>
                <a:spcPts val="0"/>
              </a:spcAft>
              <a:buClr>
                <a:schemeClr val="accent3"/>
              </a:buClr>
              <a:buNone/>
              <a:defRPr/>
            </a:pPr>
            <a:r>
              <a:rPr lang="zh-TW" altLang="en-US" sz="4500" b="1" dirty="0" smtClean="0">
                <a:latin typeface="+mj-ea"/>
                <a:ea typeface="+mj-ea"/>
              </a:rPr>
              <a:t>    公告金控公司</a:t>
            </a:r>
            <a:r>
              <a:rPr lang="zh-TW" altLang="en-US" sz="4500" b="1" dirty="0" smtClean="0">
                <a:solidFill>
                  <a:srgbClr val="0000CC"/>
                </a:solidFill>
                <a:latin typeface="+mj-ea"/>
                <a:ea typeface="+mj-ea"/>
              </a:rPr>
              <a:t>最新職缺資訊</a:t>
            </a:r>
            <a:r>
              <a:rPr lang="zh-TW" altLang="en-US" sz="4500" b="1" dirty="0" smtClean="0">
                <a:latin typeface="+mj-ea"/>
                <a:ea typeface="+mj-ea"/>
              </a:rPr>
              <a:t>，提供學員就業參考</a:t>
            </a:r>
            <a:endParaRPr lang="en-US" altLang="zh-TW" sz="4500" b="1" dirty="0" smtClean="0">
              <a:latin typeface="+mj-ea"/>
              <a:ea typeface="+mj-ea"/>
            </a:endParaRPr>
          </a:p>
          <a:p>
            <a:pPr marL="274320" indent="-274320" fontAlgn="auto">
              <a:lnSpc>
                <a:spcPct val="200000"/>
              </a:lnSpc>
              <a:spcAft>
                <a:spcPts val="0"/>
              </a:spcAft>
              <a:buClr>
                <a:schemeClr val="accent3"/>
              </a:buClr>
              <a:buFont typeface="Wingdings 2"/>
              <a:buChar char=""/>
              <a:defRPr/>
            </a:pPr>
            <a:r>
              <a:rPr lang="zh-TW" altLang="en-US" sz="4500" b="1" dirty="0" smtClean="0">
                <a:latin typeface="+mj-ea"/>
                <a:ea typeface="+mj-ea"/>
              </a:rPr>
              <a:t>專班及各核心開課學校設立「</a:t>
            </a:r>
            <a:r>
              <a:rPr lang="en-US" altLang="zh-TW" sz="4500" b="1" dirty="0" smtClean="0">
                <a:solidFill>
                  <a:srgbClr val="D210C4"/>
                </a:solidFill>
                <a:latin typeface="+mj-ea"/>
                <a:ea typeface="+mj-ea"/>
              </a:rPr>
              <a:t>FB</a:t>
            </a:r>
            <a:r>
              <a:rPr lang="zh-TW" altLang="en-US" sz="4500" b="1" dirty="0" smtClean="0">
                <a:solidFill>
                  <a:srgbClr val="D210C4"/>
                </a:solidFill>
                <a:latin typeface="+mj-ea"/>
                <a:ea typeface="+mj-ea"/>
              </a:rPr>
              <a:t>粉絲專區</a:t>
            </a:r>
            <a:r>
              <a:rPr lang="zh-TW" altLang="en-US" sz="4500" b="1" dirty="0" smtClean="0">
                <a:latin typeface="+mj-ea"/>
                <a:ea typeface="+mj-ea"/>
              </a:rPr>
              <a:t>」</a:t>
            </a:r>
            <a:r>
              <a:rPr lang="zh-TW" altLang="en-US" sz="4500" b="1" dirty="0" smtClean="0">
                <a:latin typeface="+mj-ea"/>
              </a:rPr>
              <a:t>，</a:t>
            </a:r>
            <a:r>
              <a:rPr lang="zh-TW" altLang="en-US" sz="4500" b="1" dirty="0" smtClean="0">
                <a:latin typeface="+mj-ea"/>
                <a:ea typeface="+mj-ea"/>
              </a:rPr>
              <a:t>提供學員意見反應管道，增進交流</a:t>
            </a:r>
            <a:endParaRPr lang="en-US" altLang="zh-TW" sz="4500" b="1" dirty="0" smtClean="0">
              <a:latin typeface="+mj-ea"/>
              <a:ea typeface="+mj-ea"/>
            </a:endParaRPr>
          </a:p>
          <a:p>
            <a:pPr marL="274320" indent="-274320" fontAlgn="auto">
              <a:lnSpc>
                <a:spcPct val="200000"/>
              </a:lnSpc>
              <a:spcAft>
                <a:spcPts val="0"/>
              </a:spcAft>
              <a:buClr>
                <a:schemeClr val="accent3"/>
              </a:buClr>
              <a:buFont typeface="Wingdings 2"/>
              <a:buChar char=""/>
              <a:defRPr/>
            </a:pPr>
            <a:r>
              <a:rPr lang="zh-TW" altLang="en-US" sz="4500" b="1" dirty="0" smtClean="0">
                <a:latin typeface="+mj-ea"/>
                <a:ea typeface="+mj-ea"/>
              </a:rPr>
              <a:t>為主承辦單位、金</a:t>
            </a:r>
            <a:r>
              <a:rPr lang="zh-TW" altLang="en-US" sz="4500" b="1" dirty="0">
                <a:latin typeface="+mj-ea"/>
                <a:ea typeface="+mj-ea"/>
              </a:rPr>
              <a:t>控公司與證券期貨等金融機構、</a:t>
            </a:r>
            <a:r>
              <a:rPr lang="zh-TW" altLang="en-US" sz="4500" b="1" dirty="0" smtClean="0">
                <a:latin typeface="+mj-ea"/>
                <a:ea typeface="+mj-ea"/>
              </a:rPr>
              <a:t>學校與參訓學員溝通平台</a:t>
            </a:r>
            <a:endParaRPr lang="en-US" altLang="zh-TW" sz="4500" b="1" dirty="0" smtClean="0">
              <a:latin typeface="+mj-ea"/>
              <a:ea typeface="+mj-ea"/>
            </a:endParaRPr>
          </a:p>
          <a:p>
            <a:pPr marL="274320" indent="-274320" fontAlgn="auto">
              <a:lnSpc>
                <a:spcPct val="200000"/>
              </a:lnSpc>
              <a:spcAft>
                <a:spcPts val="0"/>
              </a:spcAft>
              <a:buClr>
                <a:schemeClr val="accent3"/>
              </a:buClr>
              <a:buFont typeface="Wingdings 2"/>
              <a:buNone/>
              <a:defRPr/>
            </a:pPr>
            <a:r>
              <a:rPr lang="zh-TW" altLang="en-US" sz="4500" b="1" dirty="0" smtClean="0">
                <a:latin typeface="+mj-ea"/>
                <a:ea typeface="+mj-ea"/>
              </a:rPr>
              <a:t>     隨時記錄課程進度與學習狀況</a:t>
            </a:r>
            <a:endParaRPr lang="en-US" altLang="zh-TW" sz="4500" b="1" dirty="0" smtClean="0">
              <a:latin typeface="+mj-ea"/>
              <a:ea typeface="+mj-ea"/>
            </a:endParaRPr>
          </a:p>
          <a:p>
            <a:pPr marL="274320" indent="-274320" fontAlgn="auto">
              <a:lnSpc>
                <a:spcPct val="200000"/>
              </a:lnSpc>
              <a:spcAft>
                <a:spcPts val="0"/>
              </a:spcAft>
              <a:buClr>
                <a:schemeClr val="accent3"/>
              </a:buClr>
              <a:buFont typeface="Wingdings 2"/>
              <a:buChar char=""/>
              <a:defRPr/>
            </a:pPr>
            <a:endParaRPr lang="zh-TW" altLang="zh-TW" sz="2400" b="1" dirty="0" smtClean="0">
              <a:latin typeface="+mj-ea"/>
              <a:ea typeface="+mj-ea"/>
            </a:endParaRPr>
          </a:p>
        </p:txBody>
      </p:sp>
      <p:sp>
        <p:nvSpPr>
          <p:cNvPr id="5" name="Slide Number Placeholder 5"/>
          <p:cNvSpPr>
            <a:spLocks noGrp="1"/>
          </p:cNvSpPr>
          <p:nvPr>
            <p:ph type="sldNum" sz="quarter" idx="12"/>
          </p:nvPr>
        </p:nvSpPr>
        <p:spPr/>
        <p:txBody>
          <a:bodyPr/>
          <a:lstStyle/>
          <a:p>
            <a:pPr>
              <a:defRPr/>
            </a:pPr>
            <a:fld id="{A56A3E18-F46B-433B-8A5A-0CEA2C15A7FA}" type="slidenum">
              <a:rPr lang="en-US" altLang="zh-TW"/>
              <a:pPr>
                <a:defRPr/>
              </a:pPr>
              <a:t>26</a:t>
            </a:fld>
            <a:endParaRPr/>
          </a:p>
        </p:txBody>
      </p:sp>
      <p:pic>
        <p:nvPicPr>
          <p:cNvPr id="2050" name="Picture 2"/>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251520" y="980728"/>
            <a:ext cx="8620722" cy="2425298"/>
          </a:xfrm>
          <a:prstGeom prst="rect">
            <a:avLst/>
          </a:prstGeom>
          <a:solidFill>
            <a:schemeClr val="accent1"/>
          </a:solidFill>
          <a:ln>
            <a:solidFill>
              <a:schemeClr val="accent1"/>
            </a:solidFill>
          </a:ln>
          <a:effectLst/>
        </p:spPr>
      </p:pic>
    </p:spTree>
    <p:custDataLst>
      <p:tags r:id="rId1"/>
    </p:custDataLst>
  </p:cSld>
  <p:clrMapOvr>
    <a:masterClrMapping/>
  </p:clrMapOvr>
  <p:transition spd="slow">
    <p:blinds/>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2955F891-A27C-4C2E-AEC8-E8E3830F11BC}" type="slidenum">
              <a:rPr lang="en-US" altLang="zh-TW"/>
              <a:pPr>
                <a:defRPr/>
              </a:pPr>
              <a:t>27</a:t>
            </a:fld>
            <a:endParaRPr/>
          </a:p>
        </p:txBody>
      </p:sp>
      <p:pic>
        <p:nvPicPr>
          <p:cNvPr id="6" name="Picture 2" descr="C:\Documents and Settings\yuming\桌面\FLY program.jpg"/>
          <p:cNvPicPr>
            <a:picLocks noChangeAspect="1" noChangeArrowheads="1"/>
          </p:cNvPicPr>
          <p:nvPr/>
        </p:nvPicPr>
        <p:blipFill>
          <a:blip r:embed="rId4" cstate="print"/>
          <a:srcRect/>
          <a:stretch>
            <a:fillRect/>
          </a:stretch>
        </p:blipFill>
        <p:spPr bwMode="auto">
          <a:xfrm>
            <a:off x="971600" y="1700808"/>
            <a:ext cx="4104456" cy="3744416"/>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
        <p:nvSpPr>
          <p:cNvPr id="9" name="矩形 8"/>
          <p:cNvSpPr/>
          <p:nvPr/>
        </p:nvSpPr>
        <p:spPr>
          <a:xfrm>
            <a:off x="0" y="332656"/>
            <a:ext cx="6583854" cy="923330"/>
          </a:xfrm>
          <a:prstGeom prst="rect">
            <a:avLst/>
          </a:prstGeom>
          <a:noFill/>
        </p:spPr>
        <p:txBody>
          <a:bodyPr wrap="none">
            <a:spAutoFit/>
          </a:bodyPr>
          <a:lstStyle/>
          <a:p>
            <a:pPr fontAlgn="auto">
              <a:spcBef>
                <a:spcPct val="20000"/>
              </a:spcBef>
              <a:spcAft>
                <a:spcPts val="0"/>
              </a:spcAft>
              <a:defRPr/>
            </a:pPr>
            <a:r>
              <a:rPr kumimoji="0" lang="zh-TW" altLang="en-US" sz="54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a typeface="標楷體" pitchFamily="65" charset="-120"/>
                <a:cs typeface="微軟正黑體"/>
              </a:rPr>
              <a:t>翻轉人生 </a:t>
            </a:r>
            <a:r>
              <a:rPr kumimoji="0" lang="en-US" altLang="zh-TW" sz="54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a typeface="標楷體" pitchFamily="65" charset="-120"/>
                <a:cs typeface="微軟正黑體"/>
              </a:rPr>
              <a:t>~ </a:t>
            </a:r>
            <a:r>
              <a:rPr kumimoji="0" lang="zh-TW" altLang="en-US" sz="54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a typeface="標楷體" pitchFamily="65" charset="-120"/>
                <a:cs typeface="微軟正黑體"/>
              </a:rPr>
              <a:t>金融圓夢</a:t>
            </a:r>
            <a:endParaRPr kumimoji="0" lang="zh-TW" altLang="zh-TW" sz="54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a typeface="標楷體" pitchFamily="65" charset="-120"/>
              <a:cs typeface="微軟正黑體"/>
            </a:endParaRPr>
          </a:p>
        </p:txBody>
      </p:sp>
      <p:sp>
        <p:nvSpPr>
          <p:cNvPr id="10" name="矩形 9"/>
          <p:cNvSpPr/>
          <p:nvPr/>
        </p:nvSpPr>
        <p:spPr>
          <a:xfrm>
            <a:off x="5508104" y="4293096"/>
            <a:ext cx="2980303" cy="923330"/>
          </a:xfrm>
          <a:prstGeom prst="rect">
            <a:avLst/>
          </a:prstGeom>
          <a:noFill/>
        </p:spPr>
        <p:txBody>
          <a:bodyPr wrap="none">
            <a:spAutoFit/>
          </a:bodyPr>
          <a:lstStyle/>
          <a:p>
            <a:pPr fontAlgn="auto">
              <a:spcBef>
                <a:spcPct val="20000"/>
              </a:spcBef>
              <a:spcAft>
                <a:spcPts val="0"/>
              </a:spcAft>
              <a:defRPr/>
            </a:pPr>
            <a:r>
              <a:rPr kumimoji="0" lang="zh-TW" altLang="en-US" sz="54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a typeface="標楷體" pitchFamily="65" charset="-120"/>
                <a:cs typeface="微軟正黑體"/>
              </a:rPr>
              <a:t>感謝聆聽</a:t>
            </a:r>
            <a:endParaRPr kumimoji="0" lang="zh-TW" altLang="zh-TW" sz="54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a typeface="標楷體" pitchFamily="65" charset="-120"/>
              <a:cs typeface="微軟正黑體"/>
            </a:endParaRP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Scale>
                                      <p:cBhvr>
                                        <p:cTn id="7" dur="1000" decel="50000" fill="hold">
                                          <p:stCondLst>
                                            <p:cond delay="0"/>
                                          </p:stCondLst>
                                        </p:cTn>
                                        <p:tgtEl>
                                          <p:spTgt spid="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6"/>
                                        </p:tgtEl>
                                        <p:attrNameLst>
                                          <p:attrName>ppt_x</p:attrName>
                                          <p:attrName>ppt_y</p:attrName>
                                        </p:attrNameLst>
                                      </p:cBhvr>
                                    </p:animMotion>
                                    <p:animEffect transition="in" filter="fade">
                                      <p:cBhvr>
                                        <p:cTn id="9" dur="1000"/>
                                        <p:tgtEl>
                                          <p:spTgt spid="6"/>
                                        </p:tgtEl>
                                      </p:cBhvr>
                                    </p:animEffect>
                                  </p:childTnLst>
                                </p:cTn>
                              </p:par>
                            </p:childTnLst>
                          </p:cTn>
                        </p:par>
                        <p:par>
                          <p:cTn id="10" fill="hold">
                            <p:stCondLst>
                              <p:cond delay="1000"/>
                            </p:stCondLst>
                            <p:childTnLst>
                              <p:par>
                                <p:cTn id="11" presetID="8" presetClass="entr" presetSubtype="16" fill="hold" nodeType="after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diamond(in)">
                                      <p:cBhvr>
                                        <p:cTn id="13" dur="1000"/>
                                        <p:tgtEl>
                                          <p:spTgt spid="9"/>
                                        </p:tgtEl>
                                      </p:cBhvr>
                                    </p:animEffect>
                                  </p:childTnLst>
                                </p:cTn>
                              </p:par>
                            </p:childTnLst>
                          </p:cTn>
                        </p:par>
                        <p:par>
                          <p:cTn id="14" fill="hold">
                            <p:stCondLst>
                              <p:cond delay="2000"/>
                            </p:stCondLst>
                            <p:childTnLst>
                              <p:par>
                                <p:cTn id="15" presetID="8" presetClass="entr" presetSubtype="16" fill="hold" nodeType="after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diamond(in)">
                                      <p:cBhvr>
                                        <p:cTn id="17"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72C00982-06DD-48C5-9B3E-BFFD3922AD43}" type="slidenum">
              <a:rPr lang="en-US" altLang="zh-TW"/>
              <a:pPr>
                <a:defRPr/>
              </a:pPr>
              <a:t>3</a:t>
            </a:fld>
            <a:endParaRPr/>
          </a:p>
        </p:txBody>
      </p:sp>
      <p:sp>
        <p:nvSpPr>
          <p:cNvPr id="70658" name="Title 1"/>
          <p:cNvSpPr>
            <a:spLocks noGrp="1"/>
          </p:cNvSpPr>
          <p:nvPr>
            <p:ph type="title"/>
            <p:custDataLst>
              <p:tags r:id="rId2"/>
            </p:custDataLst>
          </p:nvPr>
        </p:nvSpPr>
        <p:spPr>
          <a:xfrm>
            <a:off x="395536" y="404664"/>
            <a:ext cx="8229600" cy="1143000"/>
          </a:xfrm>
        </p:spPr>
        <p:txBody>
          <a:bodyPr/>
          <a:lstStyle/>
          <a:p>
            <a:r>
              <a:rPr lang="zh-TW" altLang="en-US" sz="3600" b="1" dirty="0" smtClean="0">
                <a:solidFill>
                  <a:srgbClr val="953735"/>
                </a:solidFill>
                <a:effectLst>
                  <a:outerShdw blurRad="38100" dist="38100" dir="2700000" algn="tl">
                    <a:srgbClr val="000000">
                      <a:alpha val="43137"/>
                    </a:srgbClr>
                  </a:outerShdw>
                </a:effectLst>
                <a:ea typeface="微軟正黑體"/>
              </a:rPr>
              <a:t>壹、前言暨目的</a:t>
            </a:r>
            <a:endParaRPr altLang="en-US" sz="3600" b="1" dirty="0" smtClean="0">
              <a:solidFill>
                <a:srgbClr val="953735"/>
              </a:solidFill>
              <a:effectLst>
                <a:outerShdw blurRad="38100" dist="38100" dir="2700000" algn="tl">
                  <a:srgbClr val="000000">
                    <a:alpha val="43137"/>
                  </a:srgbClr>
                </a:outerShdw>
              </a:effectLst>
              <a:ea typeface="微軟正黑體"/>
            </a:endParaRPr>
          </a:p>
        </p:txBody>
      </p:sp>
      <p:sp>
        <p:nvSpPr>
          <p:cNvPr id="70659" name="Content Placeholder 3"/>
          <p:cNvSpPr>
            <a:spLocks noGrp="1"/>
          </p:cNvSpPr>
          <p:nvPr>
            <p:ph idx="1"/>
          </p:nvPr>
        </p:nvSpPr>
        <p:spPr>
          <a:xfrm>
            <a:off x="539552" y="1772816"/>
            <a:ext cx="8229600" cy="4752528"/>
          </a:xfrm>
        </p:spPr>
        <p:style>
          <a:lnRef idx="1">
            <a:schemeClr val="accent5"/>
          </a:lnRef>
          <a:fillRef idx="2">
            <a:schemeClr val="accent5"/>
          </a:fillRef>
          <a:effectRef idx="1">
            <a:schemeClr val="accent5"/>
          </a:effectRef>
          <a:fontRef idx="minor">
            <a:schemeClr val="dk1"/>
          </a:fontRef>
        </p:style>
        <p:txBody>
          <a:bodyPr>
            <a:normAutofit lnSpcReduction="10000"/>
          </a:bodyPr>
          <a:lstStyle/>
          <a:p>
            <a:pPr>
              <a:spcBef>
                <a:spcPct val="30000"/>
              </a:spcBef>
              <a:spcAft>
                <a:spcPct val="30000"/>
              </a:spcAft>
              <a:buFont typeface="Arial" charset="0"/>
              <a:buChar char="•"/>
            </a:pPr>
            <a:r>
              <a:rPr lang="zh-TW" altLang="zh-TW" sz="2800" b="1" dirty="0" smtClean="0">
                <a:latin typeface="微軟正黑體" pitchFamily="34" charset="-120"/>
                <a:ea typeface="微軟正黑體" pitchFamily="34" charset="-120"/>
              </a:rPr>
              <a:t>部分大專生因家庭經濟因素，必須分擔家計或自籌學費、生活費，多數時間忙於打工，致就學狀況不佳，並欠缺經費額外支付參加技職證照考試報名費或課程，致其就職條件相對弱勢。</a:t>
            </a:r>
            <a:endParaRPr lang="en-US" altLang="zh-TW" sz="2800" b="1" dirty="0" smtClean="0">
              <a:latin typeface="微軟正黑體" pitchFamily="34" charset="-120"/>
              <a:ea typeface="微軟正黑體" pitchFamily="34" charset="-120"/>
            </a:endParaRPr>
          </a:p>
          <a:p>
            <a:pPr>
              <a:spcBef>
                <a:spcPct val="30000"/>
              </a:spcBef>
              <a:spcAft>
                <a:spcPct val="30000"/>
              </a:spcAft>
              <a:buFont typeface="Arial" charset="0"/>
              <a:buChar char="•"/>
            </a:pPr>
            <a:r>
              <a:rPr lang="zh-TW" altLang="zh-TW" sz="2800" b="1" dirty="0" smtClean="0">
                <a:latin typeface="微軟正黑體" pitchFamily="34" charset="-120"/>
                <a:ea typeface="微軟正黑體" pitchFamily="34" charset="-120"/>
              </a:rPr>
              <a:t>鑑於青年學成就業為改善家庭經濟之主要途徑，</a:t>
            </a:r>
            <a:r>
              <a:rPr lang="zh-TW" altLang="en-US" sz="2800" b="1" dirty="0" smtClean="0">
                <a:latin typeface="微軟正黑體" pitchFamily="34" charset="-120"/>
                <a:ea typeface="微軟正黑體" pitchFamily="34" charset="-120"/>
              </a:rPr>
              <a:t>集保結算所自</a:t>
            </a:r>
            <a:r>
              <a:rPr lang="en-US" altLang="zh-TW" sz="2800" b="1" dirty="0" smtClean="0">
                <a:latin typeface="微軟正黑體" pitchFamily="34" charset="-120"/>
                <a:ea typeface="微軟正黑體" pitchFamily="34" charset="-120"/>
              </a:rPr>
              <a:t>104</a:t>
            </a:r>
            <a:r>
              <a:rPr lang="zh-TW" altLang="en-US" sz="2800" b="1" dirty="0" smtClean="0">
                <a:latin typeface="微軟正黑體" pitchFamily="34" charset="-120"/>
                <a:ea typeface="微軟正黑體" pitchFamily="34" charset="-120"/>
              </a:rPr>
              <a:t>年規劃辦理本項</a:t>
            </a:r>
            <a:r>
              <a:rPr lang="zh-TW" altLang="zh-TW" sz="2800" b="1" dirty="0" smtClean="0">
                <a:solidFill>
                  <a:srgbClr val="FF6600"/>
                </a:solidFill>
                <a:latin typeface="微軟正黑體" pitchFamily="34" charset="-120"/>
                <a:ea typeface="微軟正黑體" pitchFamily="34" charset="-120"/>
              </a:rPr>
              <a:t>「大專生金融就業公益專班」</a:t>
            </a:r>
            <a:r>
              <a:rPr lang="zh-TW" altLang="en-US" sz="2800" b="1" dirty="0" smtClean="0">
                <a:latin typeface="微軟正黑體" pitchFamily="34" charset="-120"/>
                <a:ea typeface="微軟正黑體" pitchFamily="34" charset="-120"/>
              </a:rPr>
              <a:t>並結合其他金融、證券暨期貨相關機構共同投入，本專班英文為</a:t>
            </a:r>
            <a:r>
              <a:rPr lang="en-US" altLang="zh-TW" sz="2800" b="1" dirty="0" smtClean="0">
                <a:solidFill>
                  <a:srgbClr val="FF6600"/>
                </a:solidFill>
                <a:latin typeface="微軟正黑體" pitchFamily="34" charset="-120"/>
                <a:ea typeface="微軟正黑體" pitchFamily="34" charset="-120"/>
              </a:rPr>
              <a:t>Financial Literacy for Youth</a:t>
            </a:r>
            <a:r>
              <a:rPr lang="zh-TW" altLang="en-US" sz="2800" b="1" dirty="0" smtClean="0">
                <a:solidFill>
                  <a:srgbClr val="FF6600"/>
                </a:solidFill>
                <a:latin typeface="微軟正黑體" pitchFamily="34" charset="-120"/>
                <a:ea typeface="微軟正黑體" pitchFamily="34" charset="-120"/>
              </a:rPr>
              <a:t>，簡稱</a:t>
            </a:r>
            <a:r>
              <a:rPr lang="en-US" altLang="zh-TW" sz="2800" b="1" dirty="0" smtClean="0">
                <a:solidFill>
                  <a:srgbClr val="FF6600"/>
                </a:solidFill>
                <a:latin typeface="微軟正黑體" pitchFamily="34" charset="-120"/>
                <a:ea typeface="微軟正黑體" pitchFamily="34" charset="-120"/>
              </a:rPr>
              <a:t>FLY</a:t>
            </a:r>
            <a:r>
              <a:rPr lang="zh-TW" altLang="en-US" sz="2800" b="1" dirty="0" smtClean="0">
                <a:latin typeface="微軟正黑體" pitchFamily="34" charset="-120"/>
                <a:ea typeface="微軟正黑體" pitchFamily="34" charset="-120"/>
              </a:rPr>
              <a:t>，旨在</a:t>
            </a:r>
            <a:r>
              <a:rPr lang="zh-TW" altLang="zh-TW" sz="2800" b="1" dirty="0" smtClean="0">
                <a:latin typeface="微軟正黑體" pitchFamily="34" charset="-120"/>
                <a:ea typeface="微軟正黑體" pitchFamily="34" charset="-120"/>
              </a:rPr>
              <a:t>協助家庭經濟不佳之大專生強化金融就業競爭力，謀取穩定的金融專業工作</a:t>
            </a:r>
            <a:r>
              <a:rPr lang="zh-TW" altLang="en-US" sz="2800" b="1" dirty="0" smtClean="0">
                <a:latin typeface="微軟正黑體" pitchFamily="34" charset="-120"/>
                <a:ea typeface="微軟正黑體" pitchFamily="34" charset="-120"/>
              </a:rPr>
              <a:t>，達到人生翻轉、向上起飛的目的</a:t>
            </a:r>
            <a:r>
              <a:rPr lang="zh-TW" altLang="zh-TW" sz="2800" b="1" dirty="0" smtClean="0">
                <a:latin typeface="微軟正黑體" pitchFamily="34" charset="-120"/>
                <a:ea typeface="微軟正黑體" pitchFamily="34" charset="-120"/>
              </a:rPr>
              <a:t>。</a:t>
            </a:r>
            <a:endParaRPr lang="en-US" altLang="zh-TW" sz="2800" b="1" dirty="0" smtClean="0">
              <a:latin typeface="微軟正黑體" pitchFamily="34" charset="-120"/>
              <a:ea typeface="微軟正黑體" pitchFamily="34" charset="-120"/>
            </a:endParaRPr>
          </a:p>
          <a:p>
            <a:pPr>
              <a:spcBef>
                <a:spcPct val="30000"/>
              </a:spcBef>
              <a:spcAft>
                <a:spcPct val="30000"/>
              </a:spcAft>
              <a:buFont typeface="Arial" charset="0"/>
              <a:buChar char="•"/>
            </a:pPr>
            <a:endParaRPr altLang="en-US" sz="2800" b="1" dirty="0" smtClean="0">
              <a:ea typeface="新細明體" charset="-120"/>
            </a:endParaRPr>
          </a:p>
          <a:p>
            <a:pPr>
              <a:spcBef>
                <a:spcPct val="25000"/>
              </a:spcBef>
              <a:spcAft>
                <a:spcPct val="25000"/>
              </a:spcAft>
              <a:buFont typeface="Arial" charset="0"/>
              <a:buNone/>
            </a:pPr>
            <a:endParaRPr altLang="en-US" dirty="0" smtClean="0">
              <a:ea typeface="新細明體" charset="-120"/>
            </a:endParaRPr>
          </a:p>
        </p:txBody>
      </p:sp>
    </p:spTree>
    <p:custDataLst>
      <p:tags r:id="rId1"/>
    </p:custDataLst>
  </p:cSld>
  <p:clrMapOvr>
    <a:masterClrMapping/>
  </p:clrMapOvr>
  <p:transition spd="slow">
    <p:blinds/>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72C00982-06DD-48C5-9B3E-BFFD3922AD43}" type="slidenum">
              <a:rPr lang="en-US" altLang="zh-TW"/>
              <a:pPr>
                <a:defRPr/>
              </a:pPr>
              <a:t>4</a:t>
            </a:fld>
            <a:endParaRPr/>
          </a:p>
        </p:txBody>
      </p:sp>
      <p:sp>
        <p:nvSpPr>
          <p:cNvPr id="70658" name="Title 1"/>
          <p:cNvSpPr>
            <a:spLocks noGrp="1"/>
          </p:cNvSpPr>
          <p:nvPr>
            <p:ph type="title"/>
            <p:custDataLst>
              <p:tags r:id="rId2"/>
            </p:custDataLst>
          </p:nvPr>
        </p:nvSpPr>
        <p:spPr>
          <a:xfrm>
            <a:off x="467544" y="188640"/>
            <a:ext cx="8229600" cy="1143000"/>
          </a:xfrm>
        </p:spPr>
        <p:txBody>
          <a:bodyPr/>
          <a:lstStyle/>
          <a:p>
            <a:r>
              <a:rPr lang="zh-TW" altLang="en-US" sz="3600" b="1" dirty="0" smtClean="0">
                <a:solidFill>
                  <a:srgbClr val="953735"/>
                </a:solidFill>
                <a:effectLst>
                  <a:outerShdw blurRad="38100" dist="38100" dir="2700000" algn="tl">
                    <a:srgbClr val="000000">
                      <a:alpha val="43137"/>
                    </a:srgbClr>
                  </a:outerShdw>
                </a:effectLst>
                <a:ea typeface="微軟正黑體"/>
              </a:rPr>
              <a:t>貳、參與機構</a:t>
            </a:r>
            <a:endParaRPr altLang="en-US" sz="3600" b="1" dirty="0" smtClean="0">
              <a:solidFill>
                <a:srgbClr val="953735"/>
              </a:solidFill>
              <a:effectLst>
                <a:outerShdw blurRad="38100" dist="38100" dir="2700000" algn="tl">
                  <a:srgbClr val="000000">
                    <a:alpha val="43137"/>
                  </a:srgbClr>
                </a:outerShdw>
              </a:effectLst>
              <a:ea typeface="微軟正黑體"/>
            </a:endParaRPr>
          </a:p>
        </p:txBody>
      </p:sp>
      <p:sp>
        <p:nvSpPr>
          <p:cNvPr id="70659" name="Content Placeholder 3"/>
          <p:cNvSpPr>
            <a:spLocks noGrp="1"/>
          </p:cNvSpPr>
          <p:nvPr>
            <p:ph idx="1"/>
          </p:nvPr>
        </p:nvSpPr>
        <p:spPr>
          <a:xfrm>
            <a:off x="467544" y="1556792"/>
            <a:ext cx="8229600" cy="4464496"/>
          </a:xfrm>
        </p:spPr>
        <p:style>
          <a:lnRef idx="1">
            <a:schemeClr val="accent5"/>
          </a:lnRef>
          <a:fillRef idx="2">
            <a:schemeClr val="accent5"/>
          </a:fillRef>
          <a:effectRef idx="1">
            <a:schemeClr val="accent5"/>
          </a:effectRef>
          <a:fontRef idx="minor">
            <a:schemeClr val="dk1"/>
          </a:fontRef>
        </p:style>
        <p:txBody>
          <a:bodyPr>
            <a:noAutofit/>
          </a:bodyPr>
          <a:lstStyle/>
          <a:p>
            <a:pPr lvl="1"/>
            <a:r>
              <a:rPr lang="zh-TW" altLang="zh-TW" b="1" dirty="0" smtClean="0">
                <a:latin typeface="微軟正黑體" pitchFamily="34" charset="-120"/>
                <a:ea typeface="微軟正黑體" pitchFamily="34" charset="-120"/>
              </a:rPr>
              <a:t>指導單位：金</a:t>
            </a:r>
            <a:r>
              <a:rPr lang="zh-TW" altLang="en-US" b="1" dirty="0" smtClean="0">
                <a:latin typeface="微軟正黑體" pitchFamily="34" charset="-120"/>
                <a:ea typeface="微軟正黑體" pitchFamily="34" charset="-120"/>
              </a:rPr>
              <a:t>融監督</a:t>
            </a:r>
            <a:r>
              <a:rPr lang="zh-TW" altLang="zh-TW" b="1" dirty="0" smtClean="0">
                <a:latin typeface="微軟正黑體" pitchFamily="34" charset="-120"/>
                <a:ea typeface="微軟正黑體" pitchFamily="34" charset="-120"/>
              </a:rPr>
              <a:t>管</a:t>
            </a:r>
            <a:r>
              <a:rPr lang="zh-TW" altLang="en-US" b="1" dirty="0" smtClean="0">
                <a:latin typeface="微軟正黑體" pitchFamily="34" charset="-120"/>
                <a:ea typeface="微軟正黑體" pitchFamily="34" charset="-120"/>
              </a:rPr>
              <a:t>理委員</a:t>
            </a:r>
            <a:r>
              <a:rPr lang="zh-TW" altLang="zh-TW" b="1" dirty="0" smtClean="0">
                <a:latin typeface="微軟正黑體" pitchFamily="34" charset="-120"/>
                <a:ea typeface="微軟正黑體" pitchFamily="34" charset="-120"/>
              </a:rPr>
              <a:t>會</a:t>
            </a:r>
            <a:endParaRPr lang="en-US" altLang="zh-TW" b="1" dirty="0" smtClean="0">
              <a:latin typeface="微軟正黑體" pitchFamily="34" charset="-120"/>
              <a:ea typeface="微軟正黑體" pitchFamily="34" charset="-120"/>
            </a:endParaRPr>
          </a:p>
          <a:p>
            <a:pPr lvl="1"/>
            <a:r>
              <a:rPr lang="zh-TW" altLang="en-US" b="1" dirty="0" smtClean="0">
                <a:latin typeface="微軟正黑體" pitchFamily="34" charset="-120"/>
                <a:ea typeface="微軟正黑體" pitchFamily="34" charset="-120"/>
              </a:rPr>
              <a:t>本專班</a:t>
            </a:r>
            <a:r>
              <a:rPr lang="zh-TW" altLang="zh-TW" b="1" dirty="0" smtClean="0">
                <a:latin typeface="微軟正黑體" pitchFamily="34" charset="-120"/>
                <a:ea typeface="微軟正黑體" pitchFamily="34" charset="-120"/>
              </a:rPr>
              <a:t>班主任</a:t>
            </a:r>
            <a:r>
              <a:rPr lang="zh-TW" altLang="en-US" b="1" dirty="0" smtClean="0">
                <a:latin typeface="微軟正黑體" pitchFamily="34" charset="-120"/>
                <a:ea typeface="微軟正黑體" pitchFamily="34" charset="-120"/>
              </a:rPr>
              <a:t>：循例敦請金管會</a:t>
            </a:r>
            <a:r>
              <a:rPr lang="zh-TW" altLang="zh-TW" b="1" dirty="0" smtClean="0">
                <a:latin typeface="微軟正黑體" pitchFamily="34" charset="-120"/>
                <a:ea typeface="微軟正黑體" pitchFamily="34" charset="-120"/>
              </a:rPr>
              <a:t>主</a:t>
            </a:r>
            <a:r>
              <a:rPr lang="zh-TW" altLang="en-US" b="1" dirty="0" smtClean="0">
                <a:latin typeface="微軟正黑體" pitchFamily="34" charset="-120"/>
                <a:ea typeface="微軟正黑體" pitchFamily="34" charset="-120"/>
              </a:rPr>
              <a:t>任</a:t>
            </a:r>
            <a:r>
              <a:rPr lang="zh-TW" altLang="zh-TW" b="1" dirty="0" smtClean="0">
                <a:latin typeface="微軟正黑體" pitchFamily="34" charset="-120"/>
                <a:ea typeface="微軟正黑體" pitchFamily="34" charset="-120"/>
              </a:rPr>
              <a:t>委</a:t>
            </a:r>
            <a:r>
              <a:rPr lang="zh-TW" altLang="en-US" b="1" dirty="0" smtClean="0">
                <a:latin typeface="微軟正黑體" pitchFamily="34" charset="-120"/>
                <a:ea typeface="微軟正黑體" pitchFamily="34" charset="-120"/>
              </a:rPr>
              <a:t>員擔任</a:t>
            </a:r>
            <a:endParaRPr lang="zh-TW" altLang="zh-TW" b="1" dirty="0" smtClean="0">
              <a:latin typeface="微軟正黑體" pitchFamily="34" charset="-120"/>
              <a:ea typeface="微軟正黑體" pitchFamily="34" charset="-120"/>
            </a:endParaRPr>
          </a:p>
          <a:p>
            <a:pPr lvl="1"/>
            <a:r>
              <a:rPr lang="zh-TW" altLang="zh-TW" b="1" dirty="0" smtClean="0">
                <a:latin typeface="微軟正黑體" pitchFamily="34" charset="-120"/>
                <a:ea typeface="微軟正黑體" pitchFamily="34" charset="-120"/>
              </a:rPr>
              <a:t>主辦單位：集保結算所</a:t>
            </a:r>
          </a:p>
          <a:p>
            <a:pPr lvl="1"/>
            <a:r>
              <a:rPr lang="zh-TW" altLang="zh-TW" b="1" dirty="0" smtClean="0">
                <a:latin typeface="微軟正黑體" pitchFamily="34" charset="-120"/>
                <a:ea typeface="微軟正黑體" pitchFamily="34" charset="-120"/>
              </a:rPr>
              <a:t>贊助單位：</a:t>
            </a:r>
            <a:r>
              <a:rPr lang="zh-TW" altLang="en-US" b="1" dirty="0" smtClean="0">
                <a:latin typeface="微軟正黑體" pitchFamily="34" charset="-120"/>
                <a:ea typeface="微軟正黑體" pitchFamily="34" charset="-120"/>
              </a:rPr>
              <a:t>臺灣</a:t>
            </a:r>
            <a:r>
              <a:rPr lang="zh-TW" altLang="zh-TW" b="1" dirty="0" smtClean="0">
                <a:latin typeface="微軟正黑體" pitchFamily="34" charset="-120"/>
                <a:ea typeface="微軟正黑體" pitchFamily="34" charset="-120"/>
              </a:rPr>
              <a:t>證</a:t>
            </a:r>
            <a:r>
              <a:rPr lang="zh-TW" altLang="en-US" b="1" dirty="0" smtClean="0">
                <a:latin typeface="微軟正黑體" pitchFamily="34" charset="-120"/>
                <a:ea typeface="微軟正黑體" pitchFamily="34" charset="-120"/>
              </a:rPr>
              <a:t>券</a:t>
            </a:r>
            <a:r>
              <a:rPr lang="zh-TW" altLang="zh-TW" b="1" dirty="0" smtClean="0">
                <a:latin typeface="微軟正黑體" pitchFamily="34" charset="-120"/>
                <a:ea typeface="微軟正黑體" pitchFamily="34" charset="-120"/>
              </a:rPr>
              <a:t>交</a:t>
            </a:r>
            <a:r>
              <a:rPr lang="zh-TW" altLang="en-US" b="1" dirty="0" smtClean="0">
                <a:latin typeface="微軟正黑體" pitchFamily="34" charset="-120"/>
                <a:ea typeface="微軟正黑體" pitchFamily="34" charset="-120"/>
              </a:rPr>
              <a:t>易</a:t>
            </a:r>
            <a:r>
              <a:rPr lang="zh-TW" altLang="zh-TW" b="1" dirty="0" smtClean="0">
                <a:latin typeface="微軟正黑體" pitchFamily="34" charset="-120"/>
                <a:ea typeface="微軟正黑體" pitchFamily="34" charset="-120"/>
              </a:rPr>
              <a:t>所、</a:t>
            </a:r>
            <a:r>
              <a:rPr lang="zh-TW" altLang="en-US" b="1" dirty="0" smtClean="0">
                <a:latin typeface="微軟正黑體" pitchFamily="34" charset="-120"/>
                <a:ea typeface="微軟正黑體" pitchFamily="34" charset="-120"/>
              </a:rPr>
              <a:t>臺灣</a:t>
            </a:r>
            <a:r>
              <a:rPr lang="zh-TW" altLang="zh-TW" b="1" dirty="0" smtClean="0">
                <a:latin typeface="微軟正黑體" pitchFamily="34" charset="-120"/>
                <a:ea typeface="微軟正黑體" pitchFamily="34" charset="-120"/>
              </a:rPr>
              <a:t>期</a:t>
            </a:r>
            <a:r>
              <a:rPr lang="zh-TW" altLang="en-US" b="1" dirty="0" smtClean="0">
                <a:latin typeface="微軟正黑體" pitchFamily="34" charset="-120"/>
                <a:ea typeface="微軟正黑體" pitchFamily="34" charset="-120"/>
              </a:rPr>
              <a:t>貨</a:t>
            </a:r>
            <a:r>
              <a:rPr lang="zh-TW" altLang="zh-TW" b="1" dirty="0" smtClean="0">
                <a:latin typeface="微軟正黑體" pitchFamily="34" charset="-120"/>
                <a:ea typeface="微軟正黑體" pitchFamily="34" charset="-120"/>
              </a:rPr>
              <a:t>交</a:t>
            </a:r>
            <a:r>
              <a:rPr lang="zh-TW" altLang="en-US" b="1" dirty="0" smtClean="0">
                <a:latin typeface="微軟正黑體" pitchFamily="34" charset="-120"/>
                <a:ea typeface="微軟正黑體" pitchFamily="34" charset="-120"/>
              </a:rPr>
              <a:t>易</a:t>
            </a:r>
            <a:r>
              <a:rPr lang="zh-TW" altLang="zh-TW" b="1" dirty="0" smtClean="0">
                <a:latin typeface="微軟正黑體" pitchFamily="34" charset="-120"/>
                <a:ea typeface="微軟正黑體" pitchFamily="34" charset="-120"/>
              </a:rPr>
              <a:t>所、</a:t>
            </a:r>
            <a:r>
              <a:rPr lang="zh-TW" altLang="en-US" b="1" dirty="0" smtClean="0">
                <a:latin typeface="微軟正黑體" pitchFamily="34" charset="-120"/>
                <a:ea typeface="微軟正黑體" pitchFamily="34" charset="-120"/>
              </a:rPr>
              <a:t>財金資訊公司、金融</a:t>
            </a:r>
            <a:r>
              <a:rPr lang="zh-TW" altLang="zh-TW" b="1" dirty="0" smtClean="0">
                <a:latin typeface="微軟正黑體" pitchFamily="34" charset="-120"/>
                <a:ea typeface="微軟正黑體" pitchFamily="34" charset="-120"/>
              </a:rPr>
              <a:t>聯</a:t>
            </a:r>
            <a:r>
              <a:rPr lang="zh-TW" altLang="en-US" b="1" dirty="0" smtClean="0">
                <a:latin typeface="微軟正黑體" pitchFamily="34" charset="-120"/>
                <a:ea typeface="微軟正黑體" pitchFamily="34" charset="-120"/>
              </a:rPr>
              <a:t>合</a:t>
            </a:r>
            <a:r>
              <a:rPr lang="zh-TW" altLang="zh-TW" b="1" dirty="0" smtClean="0">
                <a:latin typeface="微軟正黑體" pitchFamily="34" charset="-120"/>
                <a:ea typeface="微軟正黑體" pitchFamily="34" charset="-120"/>
              </a:rPr>
              <a:t>徵</a:t>
            </a:r>
            <a:r>
              <a:rPr lang="zh-TW" altLang="en-US" b="1" dirty="0" smtClean="0">
                <a:latin typeface="微軟正黑體" pitchFamily="34" charset="-120"/>
                <a:ea typeface="微軟正黑體" pitchFamily="34" charset="-120"/>
              </a:rPr>
              <a:t>信</a:t>
            </a:r>
            <a:r>
              <a:rPr lang="zh-TW" altLang="zh-TW" b="1" dirty="0" smtClean="0">
                <a:latin typeface="微軟正黑體" pitchFamily="34" charset="-120"/>
                <a:ea typeface="微軟正黑體" pitchFamily="34" charset="-120"/>
              </a:rPr>
              <a:t>中心</a:t>
            </a:r>
            <a:r>
              <a:rPr lang="zh-TW" altLang="en-US" b="1" dirty="0" smtClean="0">
                <a:latin typeface="微軟正黑體" pitchFamily="34" charset="-120"/>
                <a:ea typeface="微軟正黑體" pitchFamily="34" charset="-120"/>
              </a:rPr>
              <a:t>、證券櫃檯買賣中心、臺灣網路認證公司、中華信用評等公司</a:t>
            </a:r>
            <a:endParaRPr lang="zh-TW" altLang="zh-TW" b="1" dirty="0" smtClean="0">
              <a:latin typeface="微軟正黑體" pitchFamily="34" charset="-120"/>
              <a:ea typeface="微軟正黑體" pitchFamily="34" charset="-120"/>
            </a:endParaRPr>
          </a:p>
          <a:p>
            <a:pPr lvl="1"/>
            <a:r>
              <a:rPr lang="zh-TW" altLang="zh-TW" b="1" dirty="0" smtClean="0">
                <a:latin typeface="微軟正黑體" pitchFamily="34" charset="-120"/>
                <a:ea typeface="微軟正黑體" pitchFamily="34" charset="-120"/>
              </a:rPr>
              <a:t>承辦單位：證</a:t>
            </a:r>
            <a:r>
              <a:rPr lang="zh-TW" altLang="en-US" b="1" dirty="0" smtClean="0">
                <a:latin typeface="微軟正黑體" pitchFamily="34" charset="-120"/>
                <a:ea typeface="微軟正黑體" pitchFamily="34" charset="-120"/>
              </a:rPr>
              <a:t>券暨期貨市場發展</a:t>
            </a:r>
            <a:r>
              <a:rPr lang="zh-TW" altLang="zh-TW" b="1" dirty="0" smtClean="0">
                <a:latin typeface="微軟正黑體" pitchFamily="34" charset="-120"/>
                <a:ea typeface="微軟正黑體" pitchFamily="34" charset="-120"/>
              </a:rPr>
              <a:t>基</a:t>
            </a:r>
            <a:r>
              <a:rPr lang="zh-TW" altLang="en-US" b="1" dirty="0" smtClean="0">
                <a:latin typeface="微軟正黑體" pitchFamily="34" charset="-120"/>
                <a:ea typeface="微軟正黑體" pitchFamily="34" charset="-120"/>
              </a:rPr>
              <a:t>金</a:t>
            </a:r>
            <a:r>
              <a:rPr lang="zh-TW" altLang="zh-TW" b="1" dirty="0" smtClean="0">
                <a:latin typeface="微軟正黑體" pitchFamily="34" charset="-120"/>
                <a:ea typeface="微軟正黑體" pitchFamily="34" charset="-120"/>
              </a:rPr>
              <a:t>會</a:t>
            </a:r>
            <a:endParaRPr lang="en-US" altLang="zh-TW" b="1" dirty="0" smtClean="0">
              <a:latin typeface="微軟正黑體" pitchFamily="34" charset="-120"/>
              <a:ea typeface="微軟正黑體" pitchFamily="34" charset="-120"/>
            </a:endParaRPr>
          </a:p>
          <a:p>
            <a:pPr lvl="1"/>
            <a:r>
              <a:rPr lang="zh-TW" altLang="zh-TW" b="1" dirty="0" smtClean="0">
                <a:latin typeface="微軟正黑體" pitchFamily="34" charset="-120"/>
                <a:ea typeface="微軟正黑體" pitchFamily="34" charset="-120"/>
              </a:rPr>
              <a:t>協辦單位：</a:t>
            </a:r>
            <a:r>
              <a:rPr lang="en-US" altLang="zh-TW" b="1" dirty="0" smtClean="0">
                <a:latin typeface="微軟正黑體" pitchFamily="34" charset="-120"/>
                <a:ea typeface="微軟正黑體" pitchFamily="34" charset="-120"/>
              </a:rPr>
              <a:t> 10</a:t>
            </a:r>
            <a:r>
              <a:rPr lang="zh-TW" altLang="en-US" b="1" dirty="0" smtClean="0">
                <a:latin typeface="微軟正黑體" pitchFamily="34" charset="-120"/>
                <a:ea typeface="微軟正黑體" pitchFamily="34" charset="-120"/>
              </a:rPr>
              <a:t>所大學校院、</a:t>
            </a:r>
            <a:r>
              <a:rPr lang="zh-TW" altLang="zh-TW" b="1" dirty="0" smtClean="0">
                <a:latin typeface="微軟正黑體" pitchFamily="34" charset="-120"/>
                <a:ea typeface="微軟正黑體" pitchFamily="34" charset="-120"/>
              </a:rPr>
              <a:t>證券商業同業公會</a:t>
            </a:r>
            <a:r>
              <a:rPr lang="zh-TW" altLang="en-US" b="1" dirty="0" smtClean="0">
                <a:latin typeface="微軟正黑體" pitchFamily="34" charset="-120"/>
                <a:ea typeface="微軟正黑體" pitchFamily="34" charset="-120"/>
              </a:rPr>
              <a:t>、</a:t>
            </a:r>
            <a:r>
              <a:rPr lang="zh-TW" altLang="zh-TW" b="1" dirty="0" smtClean="0">
                <a:latin typeface="微軟正黑體" pitchFamily="34" charset="-120"/>
                <a:ea typeface="微軟正黑體" pitchFamily="34" charset="-120"/>
              </a:rPr>
              <a:t>證券投資信託暨顧問商業同業公會</a:t>
            </a:r>
            <a:r>
              <a:rPr lang="zh-TW" altLang="en-US" b="1" dirty="0" smtClean="0">
                <a:latin typeface="微軟正黑體" pitchFamily="34" charset="-120"/>
                <a:ea typeface="微軟正黑體" pitchFamily="34" charset="-120"/>
              </a:rPr>
              <a:t>、</a:t>
            </a:r>
            <a:r>
              <a:rPr lang="zh-TW" altLang="zh-TW" b="1" dirty="0" smtClean="0">
                <a:latin typeface="微軟正黑體" pitchFamily="34" charset="-120"/>
                <a:ea typeface="微軟正黑體" pitchFamily="34" charset="-120"/>
              </a:rPr>
              <a:t>期貨業商業同業公會</a:t>
            </a:r>
            <a:r>
              <a:rPr lang="zh-TW" altLang="en-US" b="1" dirty="0" smtClean="0">
                <a:latin typeface="微軟正黑體" pitchFamily="34" charset="-120"/>
                <a:ea typeface="微軟正黑體" pitchFamily="34" charset="-120"/>
              </a:rPr>
              <a:t>、</a:t>
            </a:r>
            <a:r>
              <a:rPr lang="zh-TW" altLang="zh-TW" b="1" dirty="0" smtClean="0">
                <a:latin typeface="微軟正黑體" pitchFamily="34" charset="-120"/>
                <a:ea typeface="微軟正黑體" pitchFamily="34" charset="-120"/>
              </a:rPr>
              <a:t>銀行商業同業公會</a:t>
            </a:r>
            <a:r>
              <a:rPr lang="zh-TW" altLang="en-US" b="1" dirty="0" smtClean="0">
                <a:latin typeface="微軟正黑體" pitchFamily="34" charset="-120"/>
                <a:ea typeface="微軟正黑體" pitchFamily="34" charset="-120"/>
              </a:rPr>
              <a:t>、</a:t>
            </a:r>
            <a:r>
              <a:rPr lang="zh-TW" altLang="zh-TW" b="1" dirty="0" smtClean="0">
                <a:latin typeface="微軟正黑體" pitchFamily="34" charset="-120"/>
                <a:ea typeface="微軟正黑體" pitchFamily="34" charset="-120"/>
              </a:rPr>
              <a:t>票券金融商業同業公會</a:t>
            </a:r>
            <a:r>
              <a:rPr lang="zh-TW" altLang="en-US" b="1" dirty="0" smtClean="0">
                <a:latin typeface="微軟正黑體" pitchFamily="34" charset="-120"/>
                <a:ea typeface="微軟正黑體" pitchFamily="34" charset="-120"/>
              </a:rPr>
              <a:t>、信託業商業同業公會、</a:t>
            </a:r>
            <a:r>
              <a:rPr lang="zh-TW" altLang="zh-TW" b="1" dirty="0" smtClean="0">
                <a:latin typeface="微軟正黑體" pitchFamily="34" charset="-120"/>
                <a:ea typeface="微軟正黑體" pitchFamily="34" charset="-120"/>
              </a:rPr>
              <a:t>金控公司</a:t>
            </a:r>
            <a:r>
              <a:rPr lang="zh-TW" altLang="en-US" b="1" dirty="0" smtClean="0">
                <a:latin typeface="微軟正黑體" pitchFamily="34" charset="-120"/>
                <a:ea typeface="微軟正黑體" pitchFamily="34" charset="-120"/>
              </a:rPr>
              <a:t>與證券期貨等機構</a:t>
            </a:r>
            <a:endParaRPr lang="zh-TW" altLang="zh-TW" b="1" dirty="0" smtClean="0">
              <a:latin typeface="微軟正黑體" pitchFamily="34" charset="-120"/>
              <a:ea typeface="微軟正黑體" pitchFamily="34" charset="-120"/>
            </a:endParaRPr>
          </a:p>
        </p:txBody>
      </p:sp>
    </p:spTree>
    <p:custDataLst>
      <p:tags r:id="rId1"/>
    </p:custDataLst>
  </p:cSld>
  <p:clrMapOvr>
    <a:masterClrMapping/>
  </p:clrMapOvr>
  <p:transition spd="slow">
    <p:blinds/>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23528" y="548680"/>
            <a:ext cx="8229600" cy="914400"/>
          </a:xfrm>
        </p:spPr>
        <p:txBody>
          <a:bodyPr>
            <a:normAutofit/>
          </a:bodyPr>
          <a:lstStyle/>
          <a:p>
            <a:r>
              <a:rPr lang="zh-TW" altLang="en-US" sz="4000" b="1" dirty="0" smtClean="0">
                <a:solidFill>
                  <a:srgbClr val="953735"/>
                </a:solidFill>
                <a:effectLst>
                  <a:outerShdw blurRad="38100" dist="38100" dir="2700000" algn="tl">
                    <a:srgbClr val="000000">
                      <a:alpha val="43137"/>
                    </a:srgbClr>
                  </a:outerShdw>
                </a:effectLst>
                <a:ea typeface="微軟正黑體"/>
              </a:rPr>
              <a:t>參、</a:t>
            </a:r>
            <a:r>
              <a:rPr lang="zh-TW" altLang="zh-TW" sz="4000" b="1" dirty="0" smtClean="0">
                <a:solidFill>
                  <a:srgbClr val="953735"/>
                </a:solidFill>
                <a:effectLst>
                  <a:outerShdw blurRad="38100" dist="38100" dir="2700000" algn="tl">
                    <a:srgbClr val="000000">
                      <a:alpha val="43137"/>
                    </a:srgbClr>
                  </a:outerShdw>
                </a:effectLst>
                <a:ea typeface="微軟正黑體"/>
              </a:rPr>
              <a:t>專班特色</a:t>
            </a:r>
            <a:endParaRPr lang="zh-TW" altLang="en-US" dirty="0"/>
          </a:p>
        </p:txBody>
      </p:sp>
      <p:sp>
        <p:nvSpPr>
          <p:cNvPr id="3" name="內容版面配置區 2"/>
          <p:cNvSpPr>
            <a:spLocks noGrp="1"/>
          </p:cNvSpPr>
          <p:nvPr>
            <p:ph idx="1"/>
          </p:nvPr>
        </p:nvSpPr>
        <p:spPr>
          <a:xfrm>
            <a:off x="323528" y="1556792"/>
            <a:ext cx="8820472" cy="4297363"/>
          </a:xfrm>
        </p:spPr>
        <p:txBody>
          <a:bodyPr/>
          <a:lstStyle/>
          <a:p>
            <a:pPr>
              <a:buNone/>
            </a:pPr>
            <a:endParaRPr lang="zh-TW" altLang="zh-TW" dirty="0" smtClean="0"/>
          </a:p>
          <a:p>
            <a:endParaRPr lang="zh-TW" altLang="en-US" dirty="0"/>
          </a:p>
        </p:txBody>
      </p:sp>
      <p:sp>
        <p:nvSpPr>
          <p:cNvPr id="4" name="投影片編號版面配置區 3"/>
          <p:cNvSpPr>
            <a:spLocks noGrp="1"/>
          </p:cNvSpPr>
          <p:nvPr>
            <p:ph type="sldNum" sz="quarter" idx="12"/>
          </p:nvPr>
        </p:nvSpPr>
        <p:spPr/>
        <p:txBody>
          <a:bodyPr/>
          <a:lstStyle/>
          <a:p>
            <a:pPr>
              <a:defRPr/>
            </a:pPr>
            <a:fld id="{B8970CD5-FD47-41FD-8823-80D58E191888}" type="slidenum">
              <a:rPr lang="en-US" altLang="zh-TW" smtClean="0"/>
              <a:pPr>
                <a:defRPr/>
              </a:pPr>
              <a:t>5</a:t>
            </a:fld>
            <a:endParaRPr lang="en-US"/>
          </a:p>
        </p:txBody>
      </p:sp>
      <p:sp>
        <p:nvSpPr>
          <p:cNvPr id="6" name="Content Placeholder 3"/>
          <p:cNvSpPr txBox="1">
            <a:spLocks/>
          </p:cNvSpPr>
          <p:nvPr/>
        </p:nvSpPr>
        <p:spPr bwMode="auto">
          <a:xfrm>
            <a:off x="251520" y="1484784"/>
            <a:ext cx="8640960" cy="4824536"/>
          </a:xfrm>
          <a:prstGeom prst="rect">
            <a:avLst/>
          </a:prstGeom>
          <a:ln w="9525" cap="flat" cmpd="sng" algn="ctr">
            <a:solidFill>
              <a:schemeClr val="accent5"/>
            </a:solidFill>
            <a:prstDash val="solid"/>
            <a:miter lim="800000"/>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noAutofit/>
          </a:bodyPr>
          <a:lstStyle/>
          <a:p>
            <a:pPr marL="342900" lvl="0" indent="-342900">
              <a:lnSpc>
                <a:spcPct val="200000"/>
              </a:lnSpc>
              <a:spcBef>
                <a:spcPts val="0"/>
              </a:spcBef>
              <a:buSzPct val="130000"/>
              <a:buFont typeface="Arial" pitchFamily="34" charset="0"/>
              <a:buChar char="•"/>
            </a:pPr>
            <a:r>
              <a:rPr kumimoji="0" lang="zh-TW" altLang="en-US" sz="2200" b="1" dirty="0" smtClean="0">
                <a:latin typeface="微軟正黑體" pitchFamily="34" charset="-120"/>
                <a:ea typeface="微軟正黑體" pitchFamily="34" charset="-120"/>
              </a:rPr>
              <a:t>課程（週六、日上課，寒假不排課）、證照題庫叢書以及</a:t>
            </a:r>
            <a:r>
              <a:rPr kumimoji="0" lang="en-US" altLang="zh-TW" sz="2200" b="1" dirty="0" smtClean="0">
                <a:latin typeface="微軟正黑體" pitchFamily="34" charset="-120"/>
                <a:ea typeface="微軟正黑體" pitchFamily="34" charset="-120"/>
              </a:rPr>
              <a:t>5</a:t>
            </a:r>
            <a:r>
              <a:rPr kumimoji="0" lang="zh-TW" altLang="en-US" sz="2200" b="1" dirty="0" smtClean="0">
                <a:latin typeface="微軟正黑體" pitchFamily="34" charset="-120"/>
                <a:ea typeface="微軟正黑體" pitchFamily="34" charset="-120"/>
              </a:rPr>
              <a:t>種證照測驗費用乙次全部免費，並按上課時數提供生活津貼補助</a:t>
            </a:r>
            <a:endParaRPr kumimoji="0" lang="en-US" altLang="zh-TW" sz="2200" b="1" dirty="0" smtClean="0">
              <a:latin typeface="微軟正黑體" pitchFamily="34" charset="-120"/>
              <a:ea typeface="微軟正黑體" pitchFamily="34" charset="-120"/>
            </a:endParaRPr>
          </a:p>
          <a:p>
            <a:pPr marL="342900" lvl="0" indent="-342900">
              <a:lnSpc>
                <a:spcPct val="200000"/>
              </a:lnSpc>
              <a:spcBef>
                <a:spcPts val="0"/>
              </a:spcBef>
              <a:buSzPct val="130000"/>
              <a:buFont typeface="Arial" pitchFamily="34" charset="0"/>
              <a:buChar char="•"/>
            </a:pPr>
            <a:r>
              <a:rPr kumimoji="0" lang="zh-TW" altLang="zh-TW" sz="2200" b="1" dirty="0" smtClean="0">
                <a:latin typeface="微軟正黑體" pitchFamily="34" charset="-120"/>
                <a:ea typeface="微軟正黑體" pitchFamily="34" charset="-120"/>
              </a:rPr>
              <a:t>安排金融相關產、官、學界專家授課，輔導考取金融專業證照 </a:t>
            </a:r>
            <a:r>
              <a:rPr kumimoji="0" lang="zh-TW" altLang="en-US" sz="2200" b="1" dirty="0" smtClean="0">
                <a:latin typeface="微軟正黑體" pitchFamily="34" charset="-120"/>
                <a:ea typeface="微軟正黑體" pitchFamily="34" charset="-120"/>
              </a:rPr>
              <a:t>，並講授金融實務運作及分享職涯經驗</a:t>
            </a:r>
            <a:endParaRPr kumimoji="0" lang="zh-TW" altLang="zh-TW" sz="2200" b="1" dirty="0" smtClean="0">
              <a:latin typeface="微軟正黑體" pitchFamily="34" charset="-120"/>
              <a:ea typeface="微軟正黑體" pitchFamily="34" charset="-120"/>
            </a:endParaRPr>
          </a:p>
          <a:p>
            <a:pPr marL="342900" lvl="0" indent="-342900">
              <a:lnSpc>
                <a:spcPct val="200000"/>
              </a:lnSpc>
              <a:spcBef>
                <a:spcPts val="0"/>
              </a:spcBef>
              <a:buSzPct val="130000"/>
              <a:buFont typeface="Arial" pitchFamily="34" charset="0"/>
              <a:buChar char="•"/>
            </a:pPr>
            <a:r>
              <a:rPr kumimoji="0" lang="zh-TW" altLang="zh-TW" sz="2200" b="1" dirty="0" smtClean="0">
                <a:latin typeface="微軟正黑體" pitchFamily="34" charset="-120"/>
                <a:ea typeface="微軟正黑體" pitchFamily="34" charset="-120"/>
              </a:rPr>
              <a:t>邀請職場專家與談求職及面試技巧 </a:t>
            </a:r>
            <a:r>
              <a:rPr kumimoji="0" lang="zh-TW" altLang="en-US" sz="2200" b="1" dirty="0" smtClean="0">
                <a:latin typeface="微軟正黑體" pitchFamily="34" charset="-120"/>
                <a:ea typeface="微軟正黑體" pitchFamily="34" charset="-120"/>
              </a:rPr>
              <a:t>，提供就業諮詢</a:t>
            </a:r>
            <a:endParaRPr kumimoji="0" lang="zh-TW" altLang="zh-TW" sz="2200" b="1" dirty="0" smtClean="0">
              <a:latin typeface="微軟正黑體" pitchFamily="34" charset="-120"/>
              <a:ea typeface="微軟正黑體" pitchFamily="34" charset="-120"/>
            </a:endParaRPr>
          </a:p>
          <a:p>
            <a:pPr marL="342900" lvl="0" indent="-342900">
              <a:lnSpc>
                <a:spcPct val="200000"/>
              </a:lnSpc>
              <a:spcBef>
                <a:spcPts val="0"/>
              </a:spcBef>
              <a:buSzPct val="130000"/>
              <a:buFont typeface="Arial" pitchFamily="34" charset="0"/>
              <a:buChar char="•"/>
            </a:pPr>
            <a:r>
              <a:rPr kumimoji="0" lang="zh-TW" altLang="en-US" sz="2200" b="1" dirty="0" smtClean="0">
                <a:latin typeface="微軟正黑體" pitchFamily="34" charset="-120"/>
                <a:ea typeface="微軟正黑體" pitchFamily="34" charset="-120"/>
              </a:rPr>
              <a:t>協助</a:t>
            </a:r>
            <a:r>
              <a:rPr kumimoji="0" lang="zh-TW" altLang="zh-TW" sz="2200" b="1" dirty="0" smtClean="0">
                <a:latin typeface="微軟正黑體" pitchFamily="34" charset="-120"/>
                <a:ea typeface="微軟正黑體" pitchFamily="34" charset="-120"/>
              </a:rPr>
              <a:t>結訓學員參加就業媒合，</a:t>
            </a:r>
            <a:r>
              <a:rPr kumimoji="0" lang="zh-TW" altLang="en-US" sz="2200" b="1" dirty="0" smtClean="0">
                <a:latin typeface="微軟正黑體" pitchFamily="34" charset="-120"/>
                <a:ea typeface="微軟正黑體" pitchFamily="34" charset="-120"/>
              </a:rPr>
              <a:t>以</a:t>
            </a:r>
            <a:r>
              <a:rPr kumimoji="0" lang="zh-TW" altLang="zh-TW" sz="2200" b="1" dirty="0" smtClean="0">
                <a:latin typeface="微軟正黑體" pitchFamily="34" charset="-120"/>
                <a:ea typeface="微軟正黑體" pitchFamily="34" charset="-120"/>
              </a:rPr>
              <a:t>順利進入就業市場 </a:t>
            </a:r>
            <a:endParaRPr kumimoji="0" lang="en-US" altLang="zh-TW" sz="2200" b="1" dirty="0" smtClean="0">
              <a:latin typeface="微軟正黑體" pitchFamily="34" charset="-120"/>
              <a:ea typeface="微軟正黑體" pitchFamily="34" charset="-120"/>
            </a:endParaRPr>
          </a:p>
          <a:p>
            <a:pPr marL="342900" lvl="0" indent="-342900">
              <a:lnSpc>
                <a:spcPct val="200000"/>
              </a:lnSpc>
              <a:spcBef>
                <a:spcPts val="0"/>
              </a:spcBef>
              <a:buSzPct val="130000"/>
              <a:buFont typeface="Arial" pitchFamily="34" charset="0"/>
              <a:buChar char="•"/>
            </a:pPr>
            <a:r>
              <a:rPr kumimoji="0" lang="zh-TW" altLang="en-US" sz="2200" b="1" dirty="0" smtClean="0">
                <a:latin typeface="微軟正黑體" pitchFamily="34" charset="-120"/>
                <a:ea typeface="微軟正黑體" pitchFamily="34" charset="-120"/>
              </a:rPr>
              <a:t>全國各地區同時開辦</a:t>
            </a:r>
            <a:r>
              <a:rPr kumimoji="0" lang="en-US" altLang="zh-TW" sz="2200" b="1" dirty="0" smtClean="0">
                <a:latin typeface="微軟正黑體" pitchFamily="34" charset="-120"/>
                <a:ea typeface="微軟正黑體" pitchFamily="34" charset="-120"/>
              </a:rPr>
              <a:t>10</a:t>
            </a:r>
            <a:r>
              <a:rPr kumimoji="0" lang="zh-TW" altLang="en-US" sz="2200" b="1" dirty="0" smtClean="0">
                <a:latin typeface="微軟正黑體" pitchFamily="34" charset="-120"/>
                <a:ea typeface="微軟正黑體" pitchFamily="34" charset="-120"/>
              </a:rPr>
              <a:t>個專班，學員可依志願選擇上課地點</a:t>
            </a:r>
            <a:endParaRPr kumimoji="0" lang="en-US" altLang="zh-TW" sz="2200" b="1" dirty="0" smtClean="0">
              <a:latin typeface="微軟正黑體" pitchFamily="34" charset="-120"/>
              <a:ea typeface="微軟正黑體" pitchFamily="34" charset="-120"/>
            </a:endParaRPr>
          </a:p>
          <a:p>
            <a:pPr marL="342900" lvl="0" indent="-342900">
              <a:lnSpc>
                <a:spcPct val="200000"/>
              </a:lnSpc>
              <a:spcBef>
                <a:spcPts val="0"/>
              </a:spcBef>
              <a:buSzPct val="130000"/>
            </a:pPr>
            <a:r>
              <a:rPr kumimoji="0" lang="zh-TW" altLang="en-US" sz="1400" b="1" dirty="0" smtClean="0">
                <a:solidFill>
                  <a:srgbClr val="FF0000"/>
                </a:solidFill>
                <a:latin typeface="微軟正黑體" pitchFamily="34" charset="-120"/>
                <a:ea typeface="微軟正黑體" pitchFamily="34" charset="-120"/>
              </a:rPr>
              <a:t>本專班辦理計畫得視各地區報名狀況調整</a:t>
            </a:r>
            <a:endParaRPr kumimoji="0" lang="zh-TW" altLang="zh-TW" sz="1400" b="1" dirty="0" smtClean="0">
              <a:solidFill>
                <a:srgbClr val="FF0000"/>
              </a:solidFill>
              <a:latin typeface="微軟正黑體" pitchFamily="34" charset="-120"/>
              <a:ea typeface="微軟正黑體" pitchFamily="34" charset="-120"/>
            </a:endParaRPr>
          </a:p>
        </p:txBody>
      </p:sp>
    </p:spTree>
  </p:cSld>
  <p:clrMapOvr>
    <a:masterClrMapping/>
  </p:clrMapOvr>
  <p:transition spd="slow">
    <p:blinds/>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custDataLst>
              <p:tags r:id="rId2"/>
            </p:custDataLst>
          </p:nvPr>
        </p:nvSpPr>
        <p:spPr>
          <a:xfrm>
            <a:off x="0" y="260350"/>
            <a:ext cx="8229600" cy="914400"/>
          </a:xfrm>
        </p:spPr>
        <p:txBody>
          <a:bodyPr>
            <a:normAutofit/>
          </a:bodyPr>
          <a:lstStyle/>
          <a:p>
            <a:pPr fontAlgn="auto">
              <a:spcAft>
                <a:spcPts val="0"/>
              </a:spcAft>
              <a:defRPr/>
            </a:pPr>
            <a:r>
              <a:rPr lang="zh-TW" altLang="en-US" sz="3600" b="1" dirty="0" smtClean="0">
                <a:solidFill>
                  <a:srgbClr val="953735"/>
                </a:solidFill>
                <a:effectLst>
                  <a:outerShdw blurRad="38100" dist="38100" dir="2700000" algn="tl">
                    <a:srgbClr val="000000">
                      <a:alpha val="43137"/>
                    </a:srgbClr>
                  </a:outerShdw>
                </a:effectLst>
              </a:rPr>
              <a:t>肆、</a:t>
            </a:r>
            <a:r>
              <a:rPr lang="zh-TW" altLang="en-US" sz="3600" b="1" dirty="0">
                <a:solidFill>
                  <a:srgbClr val="953735"/>
                </a:solidFill>
                <a:effectLst>
                  <a:outerShdw blurRad="38100" dist="38100" dir="2700000" algn="tl">
                    <a:srgbClr val="000000">
                      <a:alpha val="43137"/>
                    </a:srgbClr>
                  </a:outerShdw>
                </a:effectLst>
              </a:rPr>
              <a:t>專</a:t>
            </a:r>
            <a:r>
              <a:rPr lang="zh-TW" altLang="en-US" sz="3600" b="1" dirty="0" smtClean="0">
                <a:solidFill>
                  <a:srgbClr val="953735"/>
                </a:solidFill>
                <a:effectLst>
                  <a:outerShdw blurRad="38100" dist="38100" dir="2700000" algn="tl">
                    <a:srgbClr val="000000">
                      <a:alpha val="43137"/>
                    </a:srgbClr>
                  </a:outerShdw>
                </a:effectLst>
              </a:rPr>
              <a:t>班重要活動與時程規劃</a:t>
            </a:r>
            <a:endParaRPr altLang="en-US" sz="3600" b="1" dirty="0" smtClean="0">
              <a:solidFill>
                <a:srgbClr val="953735"/>
              </a:solidFill>
              <a:effectLst>
                <a:outerShdw blurRad="38100" dist="38100" dir="2700000" algn="tl">
                  <a:srgbClr val="000000">
                    <a:alpha val="43137"/>
                  </a:srgbClr>
                </a:outerShdw>
              </a:effectLst>
              <a:ea typeface="微軟正黑體"/>
            </a:endParaRPr>
          </a:p>
        </p:txBody>
      </p:sp>
      <p:graphicFrame>
        <p:nvGraphicFramePr>
          <p:cNvPr id="7" name="內容版面配置區 6"/>
          <p:cNvGraphicFramePr>
            <a:graphicFrameLocks noGrp="1"/>
          </p:cNvGraphicFramePr>
          <p:nvPr>
            <p:ph idx="1"/>
            <p:extLst>
              <p:ext uri="{D42A27DB-BD31-4B8C-83A1-F6EECF244321}">
                <p14:modId xmlns:p14="http://schemas.microsoft.com/office/powerpoint/2010/main" xmlns="" val="596775671"/>
              </p:ext>
            </p:extLst>
          </p:nvPr>
        </p:nvGraphicFramePr>
        <p:xfrm>
          <a:off x="0" y="1262063"/>
          <a:ext cx="9144000" cy="5439088"/>
        </p:xfrm>
        <a:graphic>
          <a:graphicData uri="http://schemas.openxmlformats.org/drawingml/2006/table">
            <a:tbl>
              <a:tblPr firstRow="1" bandRow="1">
                <a:tableStyleId>{F5AB1C69-6EDB-4FF4-983F-18BD219EF322}</a:tableStyleId>
              </a:tblPr>
              <a:tblGrid>
                <a:gridCol w="2051720"/>
                <a:gridCol w="3168352"/>
                <a:gridCol w="3923928"/>
              </a:tblGrid>
              <a:tr h="405708">
                <a:tc>
                  <a:txBody>
                    <a:bodyPr/>
                    <a:lstStyle/>
                    <a:p>
                      <a:r>
                        <a:rPr lang="zh-TW" altLang="en-US" dirty="0" smtClean="0"/>
                        <a:t>日期</a:t>
                      </a:r>
                      <a:r>
                        <a:rPr lang="en-US" altLang="zh-TW" dirty="0" smtClean="0"/>
                        <a:t>	</a:t>
                      </a:r>
                      <a:endParaRPr lang="zh-TW" altLang="en-US" dirty="0"/>
                    </a:p>
                  </a:txBody>
                  <a:tcPr/>
                </a:tc>
                <a:tc>
                  <a:txBody>
                    <a:bodyPr/>
                    <a:lstStyle/>
                    <a:p>
                      <a:r>
                        <a:rPr lang="zh-TW" altLang="en-US" dirty="0" smtClean="0"/>
                        <a:t>活動</a:t>
                      </a:r>
                      <a:r>
                        <a:rPr lang="en-US" altLang="zh-TW" dirty="0" smtClean="0"/>
                        <a:t>	</a:t>
                      </a:r>
                      <a:endParaRPr lang="zh-TW" altLang="en-US" dirty="0"/>
                    </a:p>
                  </a:txBody>
                  <a:tcPr/>
                </a:tc>
                <a:tc>
                  <a:txBody>
                    <a:bodyPr/>
                    <a:lstStyle/>
                    <a:p>
                      <a:r>
                        <a:rPr lang="zh-TW" altLang="en-US" dirty="0" smtClean="0"/>
                        <a:t>備註</a:t>
                      </a:r>
                      <a:endParaRPr lang="zh-TW" altLang="en-US" dirty="0"/>
                    </a:p>
                  </a:txBody>
                  <a:tcPr/>
                </a:tc>
              </a:tr>
              <a:tr h="1467220">
                <a:tc>
                  <a:txBody>
                    <a:bodyPr/>
                    <a:lstStyle/>
                    <a:p>
                      <a:pPr>
                        <a:lnSpc>
                          <a:spcPct val="300000"/>
                        </a:lnSpc>
                        <a:spcBef>
                          <a:spcPts val="600"/>
                        </a:spcBef>
                      </a:pPr>
                      <a:r>
                        <a:rPr kumimoji="0" lang="en-US" altLang="zh-TW" b="1" kern="1200" dirty="0" smtClean="0">
                          <a:solidFill>
                            <a:schemeClr val="tx1"/>
                          </a:solidFill>
                          <a:latin typeface="+mj-ea"/>
                          <a:ea typeface="+mn-ea"/>
                          <a:cs typeface="+mn-cs"/>
                        </a:rPr>
                        <a:t>4</a:t>
                      </a:r>
                      <a:r>
                        <a:rPr kumimoji="0" lang="zh-TW" altLang="en-US" b="1" kern="1200" dirty="0" smtClean="0">
                          <a:solidFill>
                            <a:schemeClr val="tx1"/>
                          </a:solidFill>
                          <a:latin typeface="+mj-ea"/>
                          <a:ea typeface="+mn-ea"/>
                          <a:cs typeface="+mn-cs"/>
                        </a:rPr>
                        <a:t>月</a:t>
                      </a:r>
                      <a:r>
                        <a:rPr kumimoji="0" lang="en-US" altLang="zh-TW" b="1" kern="1200" dirty="0" smtClean="0">
                          <a:solidFill>
                            <a:schemeClr val="tx1"/>
                          </a:solidFill>
                          <a:latin typeface="+mj-ea"/>
                          <a:ea typeface="+mn-ea"/>
                          <a:cs typeface="+mn-cs"/>
                        </a:rPr>
                        <a:t>12</a:t>
                      </a:r>
                      <a:r>
                        <a:rPr kumimoji="0" lang="zh-TW" altLang="en-US" b="1" kern="1200" dirty="0" smtClean="0">
                          <a:solidFill>
                            <a:schemeClr val="tx1"/>
                          </a:solidFill>
                          <a:latin typeface="+mj-ea"/>
                          <a:ea typeface="+mn-ea"/>
                          <a:cs typeface="+mn-cs"/>
                        </a:rPr>
                        <a:t>日</a:t>
                      </a:r>
                      <a:endParaRPr kumimoji="0" lang="zh-TW" altLang="en-US" b="1" kern="1200" dirty="0">
                        <a:solidFill>
                          <a:schemeClr val="tx1"/>
                        </a:solidFill>
                        <a:latin typeface="+mj-ea"/>
                        <a:ea typeface="+mn-ea"/>
                        <a:cs typeface="+mn-cs"/>
                      </a:endParaRPr>
                    </a:p>
                  </a:txBody>
                  <a:tcPr/>
                </a:tc>
                <a:tc>
                  <a:txBody>
                    <a:bodyPr/>
                    <a:lstStyle/>
                    <a:p>
                      <a:pPr marL="0" marR="0" indent="0" algn="l" defTabSz="914400" rtl="0" eaLnBrk="1" fontAlgn="auto" latinLnBrk="0" hangingPunct="1">
                        <a:lnSpc>
                          <a:spcPct val="150000"/>
                        </a:lnSpc>
                        <a:spcBef>
                          <a:spcPts val="600"/>
                        </a:spcBef>
                        <a:spcAft>
                          <a:spcPts val="0"/>
                        </a:spcAft>
                        <a:buClrTx/>
                        <a:buSzTx/>
                        <a:buFontTx/>
                        <a:buNone/>
                        <a:tabLst/>
                        <a:defRPr/>
                      </a:pPr>
                      <a:r>
                        <a:rPr kumimoji="0" lang="zh-TW" altLang="en-US" b="1" kern="1200" dirty="0" smtClean="0">
                          <a:solidFill>
                            <a:schemeClr val="dk1"/>
                          </a:solidFill>
                          <a:effectLst/>
                          <a:latin typeface="+mj-ea"/>
                          <a:ea typeface="+mj-ea"/>
                          <a:cs typeface="+mn-cs"/>
                        </a:rPr>
                        <a:t>證基會函請全國大學校院協助辦理報名事宜</a:t>
                      </a:r>
                      <a:endParaRPr kumimoji="0" lang="zh-TW" altLang="en-US" b="1" kern="1200" dirty="0">
                        <a:solidFill>
                          <a:schemeClr val="dk1"/>
                        </a:solidFill>
                        <a:effectLst/>
                        <a:latin typeface="+mj-ea"/>
                        <a:ea typeface="+mj-ea"/>
                        <a:cs typeface="+mn-cs"/>
                      </a:endParaRPr>
                    </a:p>
                  </a:txBody>
                  <a:tcPr/>
                </a:tc>
                <a:tc>
                  <a:txBody>
                    <a:bodyPr/>
                    <a:lstStyle/>
                    <a:p>
                      <a:pPr>
                        <a:spcBef>
                          <a:spcPts val="600"/>
                        </a:spcBef>
                      </a:pPr>
                      <a:r>
                        <a:rPr lang="en-US" altLang="zh-TW" dirty="0" smtClean="0">
                          <a:latin typeface="+mj-ea"/>
                          <a:ea typeface="+mj-ea"/>
                        </a:rPr>
                        <a:t>1.</a:t>
                      </a:r>
                      <a:r>
                        <a:rPr lang="zh-TW" altLang="en-US" dirty="0" smtClean="0">
                          <a:latin typeface="+mj-ea"/>
                          <a:ea typeface="+mj-ea"/>
                        </a:rPr>
                        <a:t> 檢附專班</a:t>
                      </a:r>
                      <a:r>
                        <a:rPr lang="zh-TW" altLang="en-US" u="sng" dirty="0" smtClean="0">
                          <a:latin typeface="+mj-ea"/>
                          <a:ea typeface="+mj-ea"/>
                        </a:rPr>
                        <a:t>招生簡章</a:t>
                      </a:r>
                      <a:endParaRPr lang="en-US" altLang="zh-TW" u="sng" dirty="0" smtClean="0">
                        <a:latin typeface="+mj-ea"/>
                        <a:ea typeface="+mj-ea"/>
                      </a:endParaRPr>
                    </a:p>
                    <a:p>
                      <a:pPr>
                        <a:spcBef>
                          <a:spcPts val="600"/>
                        </a:spcBef>
                      </a:pPr>
                      <a:r>
                        <a:rPr lang="en-US" altLang="zh-TW" dirty="0" smtClean="0">
                          <a:latin typeface="+mj-ea"/>
                          <a:ea typeface="+mj-ea"/>
                        </a:rPr>
                        <a:t>2.</a:t>
                      </a:r>
                      <a:r>
                        <a:rPr lang="zh-TW" altLang="en-US" baseline="0" dirty="0" smtClean="0">
                          <a:latin typeface="+mj-ea"/>
                          <a:ea typeface="+mj-ea"/>
                        </a:rPr>
                        <a:t> 檢附專班</a:t>
                      </a:r>
                      <a:r>
                        <a:rPr lang="zh-TW" altLang="en-US" u="sng" baseline="0" dirty="0" smtClean="0">
                          <a:latin typeface="+mj-ea"/>
                          <a:ea typeface="+mj-ea"/>
                        </a:rPr>
                        <a:t>文宣海報</a:t>
                      </a:r>
                      <a:endParaRPr lang="en-US" altLang="zh-TW" u="sng" dirty="0" smtClean="0">
                        <a:latin typeface="+mj-ea"/>
                        <a:ea typeface="+mj-ea"/>
                      </a:endParaRPr>
                    </a:p>
                    <a:p>
                      <a:pPr>
                        <a:spcBef>
                          <a:spcPts val="600"/>
                        </a:spcBef>
                      </a:pPr>
                      <a:r>
                        <a:rPr lang="en-US" altLang="zh-TW" dirty="0" smtClean="0">
                          <a:latin typeface="+mj-ea"/>
                          <a:ea typeface="+mj-ea"/>
                        </a:rPr>
                        <a:t>3.</a:t>
                      </a:r>
                      <a:r>
                        <a:rPr lang="zh-TW" altLang="en-US" baseline="0" dirty="0" smtClean="0">
                          <a:latin typeface="+mj-ea"/>
                          <a:ea typeface="+mj-ea"/>
                        </a:rPr>
                        <a:t> 專班網頁提供課程資訊、報名須知、</a:t>
                      </a:r>
                      <a:r>
                        <a:rPr lang="en-US" altLang="zh-TW" baseline="0" dirty="0" smtClean="0">
                          <a:latin typeface="+mj-ea"/>
                          <a:ea typeface="+mj-ea"/>
                        </a:rPr>
                        <a:t/>
                      </a:r>
                      <a:br>
                        <a:rPr lang="en-US" altLang="zh-TW" baseline="0" dirty="0" smtClean="0">
                          <a:latin typeface="+mj-ea"/>
                          <a:ea typeface="+mj-ea"/>
                        </a:rPr>
                      </a:br>
                      <a:r>
                        <a:rPr lang="zh-TW" altLang="en-US" baseline="0" dirty="0" smtClean="0">
                          <a:latin typeface="+mj-ea"/>
                          <a:ea typeface="+mj-ea"/>
                        </a:rPr>
                        <a:t>    </a:t>
                      </a:r>
                      <a:r>
                        <a:rPr lang="zh-TW" altLang="en-US" u="sng" baseline="0" dirty="0" smtClean="0">
                          <a:latin typeface="+mj-ea"/>
                          <a:ea typeface="+mj-ea"/>
                        </a:rPr>
                        <a:t>報名表</a:t>
                      </a:r>
                      <a:r>
                        <a:rPr lang="zh-TW" altLang="en-US" baseline="0" dirty="0" smtClean="0">
                          <a:latin typeface="+mj-ea"/>
                          <a:ea typeface="+mj-ea"/>
                        </a:rPr>
                        <a:t>與</a:t>
                      </a:r>
                      <a:r>
                        <a:rPr lang="zh-TW" altLang="en-US" u="sng" baseline="0" dirty="0" smtClean="0">
                          <a:latin typeface="+mj-ea"/>
                          <a:ea typeface="+mj-ea"/>
                        </a:rPr>
                        <a:t>學員推薦名單</a:t>
                      </a:r>
                      <a:r>
                        <a:rPr lang="zh-TW" altLang="en-US" baseline="0" dirty="0" smtClean="0">
                          <a:latin typeface="+mj-ea"/>
                          <a:ea typeface="+mj-ea"/>
                        </a:rPr>
                        <a:t>等表單</a:t>
                      </a:r>
                      <a:endParaRPr lang="en-US" altLang="zh-TW" baseline="0" dirty="0" smtClean="0">
                        <a:latin typeface="+mj-ea"/>
                        <a:ea typeface="+mj-ea"/>
                      </a:endParaRPr>
                    </a:p>
                  </a:txBody>
                  <a:tcPr/>
                </a:tc>
              </a:tr>
              <a:tr h="798065">
                <a:tc>
                  <a:txBody>
                    <a:bodyPr/>
                    <a:lstStyle/>
                    <a:p>
                      <a:pPr>
                        <a:lnSpc>
                          <a:spcPct val="300000"/>
                        </a:lnSpc>
                        <a:spcBef>
                          <a:spcPts val="600"/>
                        </a:spcBef>
                      </a:pPr>
                      <a:r>
                        <a:rPr kumimoji="0" lang="en-US" altLang="zh-TW" b="1" kern="1200" dirty="0" smtClean="0">
                          <a:solidFill>
                            <a:schemeClr val="tx1"/>
                          </a:solidFill>
                          <a:latin typeface="+mj-ea"/>
                          <a:ea typeface="+mn-ea"/>
                          <a:cs typeface="+mn-cs"/>
                        </a:rPr>
                        <a:t>4</a:t>
                      </a:r>
                      <a:r>
                        <a:rPr kumimoji="0" lang="zh-TW" altLang="en-US" b="1" kern="1200" dirty="0" smtClean="0">
                          <a:solidFill>
                            <a:schemeClr val="tx1"/>
                          </a:solidFill>
                          <a:latin typeface="+mj-ea"/>
                          <a:ea typeface="+mn-ea"/>
                          <a:cs typeface="+mn-cs"/>
                        </a:rPr>
                        <a:t>月中旬</a:t>
                      </a:r>
                      <a:endParaRPr kumimoji="0" lang="zh-TW" altLang="en-US" b="1" kern="1200" dirty="0">
                        <a:solidFill>
                          <a:schemeClr val="tx1"/>
                        </a:solidFill>
                        <a:latin typeface="+mj-ea"/>
                        <a:ea typeface="+mn-ea"/>
                        <a:cs typeface="+mn-cs"/>
                      </a:endParaRPr>
                    </a:p>
                  </a:txBody>
                  <a:tcPr/>
                </a:tc>
                <a:tc>
                  <a:txBody>
                    <a:bodyPr/>
                    <a:lstStyle/>
                    <a:p>
                      <a:pPr>
                        <a:lnSpc>
                          <a:spcPct val="300000"/>
                        </a:lnSpc>
                      </a:pPr>
                      <a:r>
                        <a:rPr lang="en-US" altLang="zh-TW" b="1" dirty="0" smtClean="0">
                          <a:effectLst/>
                          <a:latin typeface="+mj-ea"/>
                          <a:ea typeface="+mj-ea"/>
                        </a:rPr>
                        <a:t>10</a:t>
                      </a:r>
                      <a:r>
                        <a:rPr lang="zh-TW" altLang="en-US" b="1" dirty="0" smtClean="0">
                          <a:effectLst/>
                          <a:latin typeface="+mj-ea"/>
                          <a:ea typeface="+mj-ea"/>
                        </a:rPr>
                        <a:t>所核心開課學校說明會</a:t>
                      </a:r>
                      <a:endParaRPr lang="zh-TW" altLang="en-US" b="1" dirty="0">
                        <a:effectLst/>
                        <a:latin typeface="+mj-ea"/>
                        <a:ea typeface="+mj-ea"/>
                      </a:endParaRPr>
                    </a:p>
                  </a:txBody>
                  <a:tcPr/>
                </a:tc>
                <a:tc>
                  <a:txBody>
                    <a:bodyPr/>
                    <a:lstStyle/>
                    <a:p>
                      <a:pPr>
                        <a:lnSpc>
                          <a:spcPct val="150000"/>
                        </a:lnSpc>
                        <a:spcBef>
                          <a:spcPts val="1200"/>
                        </a:spcBef>
                      </a:pPr>
                      <a:r>
                        <a:rPr lang="en-US" altLang="zh-TW" dirty="0" smtClean="0">
                          <a:latin typeface="+mj-ea"/>
                          <a:ea typeface="+mj-ea"/>
                        </a:rPr>
                        <a:t>1.</a:t>
                      </a:r>
                      <a:r>
                        <a:rPr lang="zh-TW" altLang="en-US" dirty="0" smtClean="0">
                          <a:latin typeface="+mj-ea"/>
                          <a:ea typeface="+mj-ea"/>
                        </a:rPr>
                        <a:t>配合辦理事項</a:t>
                      </a:r>
                      <a:endParaRPr lang="en-US" altLang="zh-TW" dirty="0" smtClean="0">
                        <a:latin typeface="+mj-ea"/>
                        <a:ea typeface="+mj-ea"/>
                      </a:endParaRPr>
                    </a:p>
                    <a:p>
                      <a:pPr>
                        <a:spcBef>
                          <a:spcPts val="600"/>
                        </a:spcBef>
                      </a:pPr>
                      <a:r>
                        <a:rPr lang="en-US" altLang="zh-TW" dirty="0" smtClean="0">
                          <a:latin typeface="+mj-ea"/>
                          <a:ea typeface="+mj-ea"/>
                        </a:rPr>
                        <a:t>2.</a:t>
                      </a:r>
                      <a:r>
                        <a:rPr kumimoji="0" lang="zh-TW" altLang="en-US" sz="1800" kern="1200" dirty="0" smtClean="0">
                          <a:solidFill>
                            <a:schemeClr val="dk1"/>
                          </a:solidFill>
                          <a:latin typeface="+mj-ea"/>
                          <a:ea typeface="+mn-ea"/>
                          <a:cs typeface="+mn-cs"/>
                        </a:rPr>
                        <a:t>區召集人負責事項</a:t>
                      </a:r>
                      <a:endParaRPr lang="zh-TW" altLang="en-US" dirty="0">
                        <a:latin typeface="+mj-ea"/>
                        <a:ea typeface="+mj-ea"/>
                      </a:endParaRPr>
                    </a:p>
                  </a:txBody>
                  <a:tcPr/>
                </a:tc>
              </a:tr>
              <a:tr h="520689">
                <a:tc>
                  <a:txBody>
                    <a:bodyPr/>
                    <a:lstStyle/>
                    <a:p>
                      <a:pPr>
                        <a:lnSpc>
                          <a:spcPct val="300000"/>
                        </a:lnSpc>
                        <a:spcBef>
                          <a:spcPts val="600"/>
                        </a:spcBef>
                      </a:pPr>
                      <a:r>
                        <a:rPr kumimoji="0" lang="en-US" altLang="zh-TW" b="1" kern="1200" dirty="0" smtClean="0">
                          <a:solidFill>
                            <a:schemeClr val="tx1"/>
                          </a:solidFill>
                          <a:latin typeface="+mj-ea"/>
                          <a:ea typeface="+mn-ea"/>
                          <a:cs typeface="+mn-cs"/>
                        </a:rPr>
                        <a:t>4</a:t>
                      </a:r>
                      <a:r>
                        <a:rPr kumimoji="0" lang="zh-TW" altLang="en-US" b="1" kern="1200" dirty="0" smtClean="0">
                          <a:solidFill>
                            <a:schemeClr val="tx1"/>
                          </a:solidFill>
                          <a:latin typeface="+mj-ea"/>
                          <a:ea typeface="+mn-ea"/>
                          <a:cs typeface="+mn-cs"/>
                        </a:rPr>
                        <a:t>月中下旬</a:t>
                      </a:r>
                      <a:endParaRPr kumimoji="0" lang="zh-TW" altLang="en-US" b="1" kern="1200" dirty="0">
                        <a:solidFill>
                          <a:schemeClr val="tx1"/>
                        </a:solidFill>
                        <a:latin typeface="+mj-ea"/>
                        <a:ea typeface="+mn-ea"/>
                        <a:cs typeface="+mn-cs"/>
                      </a:endParaRPr>
                    </a:p>
                  </a:txBody>
                  <a:tcPr anchor="ctr"/>
                </a:tc>
                <a:tc>
                  <a:txBody>
                    <a:bodyPr/>
                    <a:lstStyle/>
                    <a:p>
                      <a:pPr>
                        <a:lnSpc>
                          <a:spcPct val="300000"/>
                        </a:lnSpc>
                      </a:pPr>
                      <a:r>
                        <a:rPr lang="zh-TW" altLang="en-US" b="1" dirty="0" smtClean="0">
                          <a:effectLst/>
                          <a:latin typeface="+mj-ea"/>
                          <a:ea typeface="+mj-ea"/>
                        </a:rPr>
                        <a:t>各區召集人召集區招生會議</a:t>
                      </a:r>
                      <a:endParaRPr lang="zh-TW" altLang="en-US" b="1" dirty="0">
                        <a:effectLst/>
                        <a:latin typeface="+mj-ea"/>
                        <a:ea typeface="+mj-ea"/>
                      </a:endParaRPr>
                    </a:p>
                  </a:txBody>
                  <a:tcPr anchor="ctr"/>
                </a:tc>
                <a:tc>
                  <a:txBody>
                    <a:bodyPr/>
                    <a:lstStyle/>
                    <a:p>
                      <a:pPr>
                        <a:spcBef>
                          <a:spcPts val="600"/>
                        </a:spcBef>
                      </a:pPr>
                      <a:endParaRPr lang="zh-TW" altLang="en-US" dirty="0">
                        <a:latin typeface="+mj-ea"/>
                        <a:ea typeface="+mj-ea"/>
                      </a:endParaRPr>
                    </a:p>
                  </a:txBody>
                  <a:tcPr/>
                </a:tc>
              </a:tr>
              <a:tr h="1550584">
                <a:tc>
                  <a:txBody>
                    <a:bodyPr/>
                    <a:lstStyle/>
                    <a:p>
                      <a:pPr>
                        <a:lnSpc>
                          <a:spcPct val="300000"/>
                        </a:lnSpc>
                        <a:spcBef>
                          <a:spcPts val="600"/>
                        </a:spcBef>
                      </a:pPr>
                      <a:r>
                        <a:rPr kumimoji="0" lang="en-US" altLang="zh-TW" b="1" kern="1200" dirty="0" smtClean="0">
                          <a:solidFill>
                            <a:srgbClr val="FF0000"/>
                          </a:solidFill>
                          <a:latin typeface="+mj-ea"/>
                          <a:ea typeface="+mn-ea"/>
                          <a:cs typeface="+mn-cs"/>
                        </a:rPr>
                        <a:t>4</a:t>
                      </a:r>
                      <a:r>
                        <a:rPr kumimoji="0" lang="zh-TW" altLang="en-US" b="1" kern="1200" dirty="0" smtClean="0">
                          <a:solidFill>
                            <a:srgbClr val="FF0000"/>
                          </a:solidFill>
                          <a:latin typeface="+mj-ea"/>
                          <a:ea typeface="+mn-ea"/>
                          <a:cs typeface="+mn-cs"/>
                        </a:rPr>
                        <a:t>月</a:t>
                      </a:r>
                      <a:r>
                        <a:rPr kumimoji="0" lang="en-US" altLang="zh-TW" b="1" kern="1200" dirty="0" smtClean="0">
                          <a:solidFill>
                            <a:srgbClr val="FF0000"/>
                          </a:solidFill>
                          <a:latin typeface="+mj-ea"/>
                          <a:ea typeface="+mn-ea"/>
                          <a:cs typeface="+mn-cs"/>
                        </a:rPr>
                        <a:t>15</a:t>
                      </a:r>
                      <a:r>
                        <a:rPr kumimoji="0" lang="zh-TW" altLang="en-US" b="1" kern="1200" dirty="0" smtClean="0">
                          <a:solidFill>
                            <a:srgbClr val="FF0000"/>
                          </a:solidFill>
                          <a:latin typeface="+mj-ea"/>
                          <a:ea typeface="+mn-ea"/>
                          <a:cs typeface="+mn-cs"/>
                        </a:rPr>
                        <a:t>日</a:t>
                      </a:r>
                      <a:r>
                        <a:rPr kumimoji="0" lang="en-US" altLang="zh-TW" b="1" kern="1200" dirty="0" smtClean="0">
                          <a:solidFill>
                            <a:srgbClr val="FF0000"/>
                          </a:solidFill>
                          <a:latin typeface="+mj-ea"/>
                          <a:ea typeface="+mn-ea"/>
                          <a:cs typeface="+mn-cs"/>
                        </a:rPr>
                        <a:t>-5</a:t>
                      </a:r>
                      <a:r>
                        <a:rPr kumimoji="0" lang="zh-TW" altLang="en-US" b="1" kern="1200" dirty="0" smtClean="0">
                          <a:solidFill>
                            <a:srgbClr val="FF0000"/>
                          </a:solidFill>
                          <a:latin typeface="+mj-ea"/>
                          <a:ea typeface="+mn-ea"/>
                          <a:cs typeface="+mn-cs"/>
                        </a:rPr>
                        <a:t>月</a:t>
                      </a:r>
                      <a:r>
                        <a:rPr kumimoji="0" lang="en-US" altLang="zh-TW" b="1" kern="1200" dirty="0" smtClean="0">
                          <a:solidFill>
                            <a:srgbClr val="FF0000"/>
                          </a:solidFill>
                          <a:latin typeface="+mj-ea"/>
                          <a:ea typeface="+mn-ea"/>
                          <a:cs typeface="+mn-cs"/>
                        </a:rPr>
                        <a:t>30</a:t>
                      </a:r>
                      <a:r>
                        <a:rPr kumimoji="0" lang="zh-TW" altLang="en-US" b="1" kern="1200" dirty="0" smtClean="0">
                          <a:solidFill>
                            <a:srgbClr val="FF0000"/>
                          </a:solidFill>
                          <a:latin typeface="+mj-ea"/>
                          <a:ea typeface="+mn-ea"/>
                          <a:cs typeface="+mn-cs"/>
                        </a:rPr>
                        <a:t>日</a:t>
                      </a:r>
                      <a:endParaRPr kumimoji="0" lang="en-US" altLang="zh-TW" b="1" kern="1200" dirty="0" smtClean="0">
                        <a:solidFill>
                          <a:srgbClr val="FF0000"/>
                        </a:solidFill>
                        <a:latin typeface="+mj-ea"/>
                        <a:ea typeface="+mn-ea"/>
                        <a:cs typeface="+mn-cs"/>
                      </a:endParaRPr>
                    </a:p>
                  </a:txBody>
                  <a:tcPr anchor="ctr"/>
                </a:tc>
                <a:tc>
                  <a:txBody>
                    <a:bodyPr/>
                    <a:lstStyle/>
                    <a:p>
                      <a:pPr>
                        <a:lnSpc>
                          <a:spcPct val="300000"/>
                        </a:lnSpc>
                      </a:pPr>
                      <a:r>
                        <a:rPr kumimoji="0" lang="zh-TW" altLang="en-US" b="1" kern="1200" dirty="0" smtClean="0">
                          <a:solidFill>
                            <a:schemeClr val="dk1"/>
                          </a:solidFill>
                          <a:effectLst/>
                          <a:latin typeface="+mj-ea"/>
                          <a:ea typeface="+mj-ea"/>
                          <a:cs typeface="+mn-cs"/>
                        </a:rPr>
                        <a:t>學校辦理公告招生及受理報名</a:t>
                      </a:r>
                      <a:r>
                        <a:rPr lang="en-US" altLang="zh-TW" dirty="0" smtClean="0">
                          <a:latin typeface="+mj-ea"/>
                          <a:ea typeface="+mj-ea"/>
                        </a:rPr>
                        <a:t>	</a:t>
                      </a:r>
                      <a:endParaRPr lang="zh-TW" altLang="en-US" dirty="0">
                        <a:latin typeface="+mj-ea"/>
                        <a:ea typeface="+mj-ea"/>
                      </a:endParaRPr>
                    </a:p>
                  </a:txBody>
                  <a:tcPr anchor="ctr" anchorCtr="1"/>
                </a:tc>
                <a:tc>
                  <a:txBody>
                    <a:bodyPr/>
                    <a:lstStyle/>
                    <a:p>
                      <a:pPr>
                        <a:spcBef>
                          <a:spcPts val="600"/>
                        </a:spcBef>
                      </a:pPr>
                      <a:r>
                        <a:rPr lang="en-US" altLang="zh-TW" dirty="0" smtClean="0">
                          <a:latin typeface="+mj-ea"/>
                          <a:ea typeface="+mj-ea"/>
                        </a:rPr>
                        <a:t>1.</a:t>
                      </a:r>
                      <a:r>
                        <a:rPr lang="zh-TW" altLang="en-US" dirty="0" smtClean="0">
                          <a:latin typeface="+mj-ea"/>
                          <a:ea typeface="+mj-ea"/>
                        </a:rPr>
                        <a:t>學校公告專班招生簡章及張貼海報</a:t>
                      </a:r>
                      <a:endParaRPr lang="en-US" altLang="zh-TW" dirty="0" smtClean="0">
                        <a:latin typeface="+mj-ea"/>
                        <a:ea typeface="+mj-ea"/>
                      </a:endParaRPr>
                    </a:p>
                    <a:p>
                      <a:pPr>
                        <a:spcBef>
                          <a:spcPts val="600"/>
                        </a:spcBef>
                      </a:pPr>
                      <a:r>
                        <a:rPr lang="en-US" altLang="zh-TW" dirty="0" smtClean="0">
                          <a:latin typeface="+mj-ea"/>
                          <a:ea typeface="+mj-ea"/>
                        </a:rPr>
                        <a:t>2.</a:t>
                      </a:r>
                      <a:r>
                        <a:rPr lang="zh-TW" altLang="en-US" dirty="0" smtClean="0">
                          <a:latin typeface="+mj-ea"/>
                          <a:ea typeface="+mj-ea"/>
                        </a:rPr>
                        <a:t>學校指定專責單位受理學生報名</a:t>
                      </a:r>
                      <a:endParaRPr lang="en-US" altLang="zh-TW" dirty="0" smtClean="0">
                        <a:latin typeface="+mj-ea"/>
                        <a:ea typeface="+mj-ea"/>
                      </a:endParaRPr>
                    </a:p>
                    <a:p>
                      <a:pPr>
                        <a:spcBef>
                          <a:spcPts val="600"/>
                        </a:spcBef>
                      </a:pPr>
                      <a:r>
                        <a:rPr lang="en-US" altLang="zh-TW" dirty="0" smtClean="0">
                          <a:latin typeface="+mj-ea"/>
                          <a:ea typeface="+mj-ea"/>
                        </a:rPr>
                        <a:t>3.</a:t>
                      </a:r>
                      <a:r>
                        <a:rPr lang="zh-TW" altLang="en-US" dirty="0" smtClean="0">
                          <a:latin typeface="+mj-ea"/>
                          <a:ea typeface="+mj-ea"/>
                        </a:rPr>
                        <a:t>學校提供報名表格備索及計畫諮詢</a:t>
                      </a:r>
                      <a:endParaRPr lang="en-US" altLang="zh-TW" dirty="0" smtClean="0">
                        <a:latin typeface="+mj-ea"/>
                        <a:ea typeface="+mj-ea"/>
                      </a:endParaRPr>
                    </a:p>
                    <a:p>
                      <a:pPr>
                        <a:spcBef>
                          <a:spcPts val="600"/>
                        </a:spcBef>
                      </a:pPr>
                      <a:r>
                        <a:rPr lang="en-US" altLang="zh-TW" dirty="0" smtClean="0">
                          <a:latin typeface="+mj-ea"/>
                          <a:ea typeface="+mj-ea"/>
                        </a:rPr>
                        <a:t>4.</a:t>
                      </a:r>
                      <a:r>
                        <a:rPr kumimoji="0" lang="zh-TW" altLang="en-US" sz="1800" kern="1200" dirty="0" smtClean="0">
                          <a:solidFill>
                            <a:schemeClr val="dk1"/>
                          </a:solidFill>
                          <a:latin typeface="+mj-ea"/>
                          <a:ea typeface="+mn-ea"/>
                          <a:cs typeface="+mn-cs"/>
                        </a:rPr>
                        <a:t>證基會於專班網頁及</a:t>
                      </a:r>
                      <a:r>
                        <a:rPr kumimoji="0" lang="en-US" altLang="zh-TW" sz="1800" kern="1200" dirty="0" smtClean="0">
                          <a:solidFill>
                            <a:schemeClr val="dk1"/>
                          </a:solidFill>
                          <a:latin typeface="+mj-ea"/>
                          <a:ea typeface="+mn-ea"/>
                          <a:cs typeface="+mn-cs"/>
                        </a:rPr>
                        <a:t>FB</a:t>
                      </a:r>
                      <a:r>
                        <a:rPr kumimoji="0" lang="zh-TW" altLang="en-US" sz="1800" kern="1200" dirty="0" smtClean="0">
                          <a:solidFill>
                            <a:schemeClr val="dk1"/>
                          </a:solidFill>
                          <a:latin typeface="+mj-ea"/>
                          <a:ea typeface="+mn-ea"/>
                          <a:cs typeface="+mn-cs"/>
                        </a:rPr>
                        <a:t>等公告招生</a:t>
                      </a:r>
                      <a:r>
                        <a:rPr kumimoji="0" lang="en-US" altLang="zh-TW" sz="1800" kern="1200" dirty="0" smtClean="0">
                          <a:solidFill>
                            <a:schemeClr val="dk1"/>
                          </a:solidFill>
                          <a:latin typeface="+mj-ea"/>
                          <a:ea typeface="+mn-ea"/>
                          <a:cs typeface="+mn-cs"/>
                        </a:rPr>
                        <a:t/>
                      </a:r>
                      <a:br>
                        <a:rPr kumimoji="0" lang="en-US" altLang="zh-TW" sz="1800" kern="1200" dirty="0" smtClean="0">
                          <a:solidFill>
                            <a:schemeClr val="dk1"/>
                          </a:solidFill>
                          <a:latin typeface="+mj-ea"/>
                          <a:ea typeface="+mn-ea"/>
                          <a:cs typeface="+mn-cs"/>
                        </a:rPr>
                      </a:br>
                      <a:r>
                        <a:rPr kumimoji="0" lang="zh-TW" altLang="en-US" sz="1800" kern="1200" dirty="0" smtClean="0">
                          <a:solidFill>
                            <a:schemeClr val="dk1"/>
                          </a:solidFill>
                          <a:latin typeface="+mj-ea"/>
                          <a:ea typeface="+mn-ea"/>
                          <a:cs typeface="+mn-cs"/>
                        </a:rPr>
                        <a:t>   訊息</a:t>
                      </a:r>
                      <a:endParaRPr lang="en-US" altLang="zh-TW" dirty="0" smtClean="0">
                        <a:latin typeface="+mj-ea"/>
                        <a:ea typeface="+mj-ea"/>
                      </a:endParaRPr>
                    </a:p>
                  </a:txBody>
                  <a:tcPr/>
                </a:tc>
              </a:tr>
            </a:tbl>
          </a:graphicData>
        </a:graphic>
      </p:graphicFrame>
      <p:sp>
        <p:nvSpPr>
          <p:cNvPr id="5" name="Slide Number Placeholder 5"/>
          <p:cNvSpPr>
            <a:spLocks noGrp="1"/>
          </p:cNvSpPr>
          <p:nvPr>
            <p:ph type="sldNum" sz="quarter" idx="12"/>
          </p:nvPr>
        </p:nvSpPr>
        <p:spPr/>
        <p:txBody>
          <a:bodyPr/>
          <a:lstStyle/>
          <a:p>
            <a:pPr>
              <a:defRPr/>
            </a:pPr>
            <a:fld id="{1C7E4BDB-14DA-45A5-90EE-C834233C0AAA}" type="slidenum">
              <a:rPr lang="en-US" altLang="zh-TW"/>
              <a:pPr>
                <a:defRPr/>
              </a:pPr>
              <a:t>6</a:t>
            </a:fld>
            <a:endParaRPr/>
          </a:p>
        </p:txBody>
      </p:sp>
    </p:spTree>
    <p:custDataLst>
      <p:tags r:id="rId1"/>
    </p:custDataLst>
  </p:cSld>
  <p:clrMapOvr>
    <a:masterClrMapping/>
  </p:clrMapOvr>
  <p:transition spd="slow">
    <p:blinds/>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custDataLst>
              <p:tags r:id="rId2"/>
            </p:custDataLst>
          </p:nvPr>
        </p:nvSpPr>
        <p:spPr>
          <a:xfrm>
            <a:off x="0" y="260350"/>
            <a:ext cx="8229600" cy="914400"/>
          </a:xfrm>
        </p:spPr>
        <p:txBody>
          <a:bodyPr>
            <a:normAutofit/>
          </a:bodyPr>
          <a:lstStyle/>
          <a:p>
            <a:pPr fontAlgn="auto">
              <a:spcAft>
                <a:spcPts val="0"/>
              </a:spcAft>
              <a:defRPr/>
            </a:pPr>
            <a:r>
              <a:rPr lang="zh-TW" altLang="en-US" sz="3600" b="1" dirty="0" smtClean="0">
                <a:solidFill>
                  <a:srgbClr val="953735"/>
                </a:solidFill>
                <a:effectLst>
                  <a:outerShdw blurRad="38100" dist="38100" dir="2700000" algn="tl">
                    <a:srgbClr val="000000">
                      <a:alpha val="43137"/>
                    </a:srgbClr>
                  </a:outerShdw>
                </a:effectLst>
              </a:rPr>
              <a:t>肆、</a:t>
            </a:r>
            <a:r>
              <a:rPr lang="zh-TW" altLang="en-US" sz="3600" b="1" dirty="0">
                <a:solidFill>
                  <a:srgbClr val="953735"/>
                </a:solidFill>
                <a:effectLst>
                  <a:outerShdw blurRad="38100" dist="38100" dir="2700000" algn="tl">
                    <a:srgbClr val="000000">
                      <a:alpha val="43137"/>
                    </a:srgbClr>
                  </a:outerShdw>
                </a:effectLst>
              </a:rPr>
              <a:t>專</a:t>
            </a:r>
            <a:r>
              <a:rPr lang="zh-TW" altLang="en-US" sz="3600" b="1" dirty="0" smtClean="0">
                <a:solidFill>
                  <a:srgbClr val="953735"/>
                </a:solidFill>
                <a:effectLst>
                  <a:outerShdw blurRad="38100" dist="38100" dir="2700000" algn="tl">
                    <a:srgbClr val="000000">
                      <a:alpha val="43137"/>
                    </a:srgbClr>
                  </a:outerShdw>
                </a:effectLst>
              </a:rPr>
              <a:t>班重要活動與時程規劃</a:t>
            </a:r>
            <a:endParaRPr altLang="en-US" sz="3600" b="1" dirty="0" smtClean="0">
              <a:solidFill>
                <a:srgbClr val="953735"/>
              </a:solidFill>
              <a:effectLst>
                <a:outerShdw blurRad="38100" dist="38100" dir="2700000" algn="tl">
                  <a:srgbClr val="000000">
                    <a:alpha val="43137"/>
                  </a:srgbClr>
                </a:outerShdw>
              </a:effectLst>
              <a:ea typeface="微軟正黑體"/>
            </a:endParaRPr>
          </a:p>
        </p:txBody>
      </p:sp>
      <p:graphicFrame>
        <p:nvGraphicFramePr>
          <p:cNvPr id="7" name="內容版面配置區 6"/>
          <p:cNvGraphicFramePr>
            <a:graphicFrameLocks noGrp="1"/>
          </p:cNvGraphicFramePr>
          <p:nvPr>
            <p:ph idx="1"/>
            <p:extLst>
              <p:ext uri="{D42A27DB-BD31-4B8C-83A1-F6EECF244321}">
                <p14:modId xmlns:p14="http://schemas.microsoft.com/office/powerpoint/2010/main" xmlns="" val="2897388862"/>
              </p:ext>
            </p:extLst>
          </p:nvPr>
        </p:nvGraphicFramePr>
        <p:xfrm>
          <a:off x="0" y="1262063"/>
          <a:ext cx="9144000" cy="5288280"/>
        </p:xfrm>
        <a:graphic>
          <a:graphicData uri="http://schemas.openxmlformats.org/drawingml/2006/table">
            <a:tbl>
              <a:tblPr firstRow="1" bandRow="1">
                <a:tableStyleId>{F5AB1C69-6EDB-4FF4-983F-18BD219EF322}</a:tableStyleId>
              </a:tblPr>
              <a:tblGrid>
                <a:gridCol w="2051720"/>
                <a:gridCol w="3168352"/>
                <a:gridCol w="3923928"/>
              </a:tblGrid>
              <a:tr h="356535">
                <a:tc>
                  <a:txBody>
                    <a:bodyPr/>
                    <a:lstStyle/>
                    <a:p>
                      <a:r>
                        <a:rPr lang="zh-TW" altLang="en-US" dirty="0" smtClean="0"/>
                        <a:t>日期</a:t>
                      </a:r>
                      <a:r>
                        <a:rPr lang="en-US" altLang="zh-TW" dirty="0" smtClean="0"/>
                        <a:t>	</a:t>
                      </a:r>
                      <a:endParaRPr lang="zh-TW" altLang="en-US" dirty="0"/>
                    </a:p>
                  </a:txBody>
                  <a:tcPr/>
                </a:tc>
                <a:tc>
                  <a:txBody>
                    <a:bodyPr/>
                    <a:lstStyle/>
                    <a:p>
                      <a:r>
                        <a:rPr lang="zh-TW" altLang="en-US" dirty="0" smtClean="0"/>
                        <a:t>活動</a:t>
                      </a:r>
                      <a:r>
                        <a:rPr lang="en-US" altLang="zh-TW" dirty="0" smtClean="0"/>
                        <a:t>	</a:t>
                      </a:r>
                      <a:endParaRPr lang="zh-TW" altLang="en-US" dirty="0"/>
                    </a:p>
                  </a:txBody>
                  <a:tcPr/>
                </a:tc>
                <a:tc>
                  <a:txBody>
                    <a:bodyPr/>
                    <a:lstStyle/>
                    <a:p>
                      <a:r>
                        <a:rPr lang="zh-TW" altLang="en-US" dirty="0" smtClean="0"/>
                        <a:t>備註</a:t>
                      </a:r>
                      <a:endParaRPr lang="zh-TW" altLang="en-US" dirty="0"/>
                    </a:p>
                  </a:txBody>
                  <a:tcPr/>
                </a:tc>
              </a:tr>
              <a:tr h="803574">
                <a:tc>
                  <a:txBody>
                    <a:bodyPr/>
                    <a:lstStyle/>
                    <a:p>
                      <a:pPr>
                        <a:lnSpc>
                          <a:spcPct val="300000"/>
                        </a:lnSpc>
                        <a:spcBef>
                          <a:spcPts val="600"/>
                        </a:spcBef>
                      </a:pPr>
                      <a:r>
                        <a:rPr kumimoji="0" lang="en-US" altLang="zh-TW" b="1" kern="1200" dirty="0" smtClean="0">
                          <a:solidFill>
                            <a:schemeClr val="tx1"/>
                          </a:solidFill>
                          <a:latin typeface="+mj-ea"/>
                          <a:ea typeface="+mn-ea"/>
                          <a:cs typeface="+mn-cs"/>
                        </a:rPr>
                        <a:t>4</a:t>
                      </a:r>
                      <a:r>
                        <a:rPr kumimoji="0" lang="zh-TW" altLang="en-US" b="1" kern="1200" dirty="0" smtClean="0">
                          <a:solidFill>
                            <a:schemeClr val="tx1"/>
                          </a:solidFill>
                          <a:latin typeface="+mj-ea"/>
                          <a:ea typeface="+mn-ea"/>
                          <a:cs typeface="+mn-cs"/>
                        </a:rPr>
                        <a:t>月</a:t>
                      </a:r>
                      <a:r>
                        <a:rPr kumimoji="0" lang="en-US" altLang="zh-TW" b="1" kern="1200" dirty="0" smtClean="0">
                          <a:solidFill>
                            <a:schemeClr val="tx1"/>
                          </a:solidFill>
                          <a:latin typeface="+mj-ea"/>
                          <a:ea typeface="+mn-ea"/>
                          <a:cs typeface="+mn-cs"/>
                        </a:rPr>
                        <a:t>25</a:t>
                      </a:r>
                      <a:r>
                        <a:rPr kumimoji="0" lang="zh-TW" altLang="en-US" b="1" kern="1200" dirty="0" smtClean="0">
                          <a:solidFill>
                            <a:schemeClr val="tx1"/>
                          </a:solidFill>
                          <a:latin typeface="+mj-ea"/>
                          <a:ea typeface="+mn-ea"/>
                          <a:cs typeface="+mn-cs"/>
                        </a:rPr>
                        <a:t>日</a:t>
                      </a:r>
                      <a:r>
                        <a:rPr kumimoji="0" lang="en-US" altLang="zh-TW" b="1" kern="1200" dirty="0" smtClean="0">
                          <a:solidFill>
                            <a:schemeClr val="tx1"/>
                          </a:solidFill>
                          <a:latin typeface="+mj-ea"/>
                          <a:ea typeface="+mn-ea"/>
                          <a:cs typeface="+mn-cs"/>
                        </a:rPr>
                        <a:t>-4</a:t>
                      </a:r>
                      <a:r>
                        <a:rPr kumimoji="0" lang="zh-TW" altLang="en-US" b="1" kern="1200" dirty="0" smtClean="0">
                          <a:solidFill>
                            <a:schemeClr val="tx1"/>
                          </a:solidFill>
                          <a:latin typeface="+mj-ea"/>
                          <a:ea typeface="+mn-ea"/>
                          <a:cs typeface="+mn-cs"/>
                        </a:rPr>
                        <a:t>月</a:t>
                      </a:r>
                      <a:r>
                        <a:rPr kumimoji="0" lang="en-US" altLang="zh-TW" b="1" kern="1200" dirty="0" smtClean="0">
                          <a:solidFill>
                            <a:schemeClr val="tx1"/>
                          </a:solidFill>
                          <a:latin typeface="+mj-ea"/>
                          <a:ea typeface="+mn-ea"/>
                          <a:cs typeface="+mn-cs"/>
                        </a:rPr>
                        <a:t>29</a:t>
                      </a:r>
                      <a:r>
                        <a:rPr kumimoji="0" lang="zh-TW" altLang="en-US" b="1" kern="1200" dirty="0" smtClean="0">
                          <a:solidFill>
                            <a:schemeClr val="tx1"/>
                          </a:solidFill>
                          <a:latin typeface="+mj-ea"/>
                          <a:ea typeface="+mn-ea"/>
                          <a:cs typeface="+mn-cs"/>
                        </a:rPr>
                        <a:t>日</a:t>
                      </a:r>
                      <a:endParaRPr kumimoji="0" lang="zh-TW" altLang="en-US" b="1" kern="1200" dirty="0">
                        <a:solidFill>
                          <a:schemeClr val="tx1"/>
                        </a:solidFill>
                        <a:latin typeface="+mj-ea"/>
                        <a:ea typeface="+mn-ea"/>
                        <a:cs typeface="+mn-cs"/>
                      </a:endParaRPr>
                    </a:p>
                  </a:txBody>
                  <a:tcPr anchor="ctr"/>
                </a:tc>
                <a:tc>
                  <a:txBody>
                    <a:bodyPr/>
                    <a:lstStyle/>
                    <a:p>
                      <a:pPr marL="0" marR="0" indent="0" algn="l" defTabSz="914400" rtl="0" eaLnBrk="1" fontAlgn="auto" latinLnBrk="0" hangingPunct="1">
                        <a:lnSpc>
                          <a:spcPct val="150000"/>
                        </a:lnSpc>
                        <a:spcBef>
                          <a:spcPts val="600"/>
                        </a:spcBef>
                        <a:spcAft>
                          <a:spcPts val="0"/>
                        </a:spcAft>
                        <a:buClrTx/>
                        <a:buSzTx/>
                        <a:buFontTx/>
                        <a:buNone/>
                        <a:tabLst/>
                        <a:defRPr/>
                      </a:pPr>
                      <a:r>
                        <a:rPr kumimoji="0" lang="zh-TW" altLang="en-US" b="1" kern="1200" dirty="0" smtClean="0">
                          <a:solidFill>
                            <a:schemeClr val="dk1"/>
                          </a:solidFill>
                          <a:effectLst/>
                          <a:latin typeface="+mj-ea"/>
                          <a:ea typeface="+mj-ea"/>
                          <a:cs typeface="+mn-cs"/>
                        </a:rPr>
                        <a:t>證基會舉辦到校說明會</a:t>
                      </a:r>
                      <a:endParaRPr kumimoji="0" lang="zh-TW" altLang="en-US" b="1" kern="1200" dirty="0">
                        <a:solidFill>
                          <a:schemeClr val="dk1"/>
                        </a:solidFill>
                        <a:effectLst/>
                        <a:latin typeface="+mj-ea"/>
                        <a:ea typeface="+mj-ea"/>
                        <a:cs typeface="+mn-cs"/>
                      </a:endParaRPr>
                    </a:p>
                  </a:txBody>
                  <a:tcPr anchor="ctr"/>
                </a:tc>
                <a:tc>
                  <a:txBody>
                    <a:bodyPr/>
                    <a:lstStyle/>
                    <a:p>
                      <a:pPr>
                        <a:spcBef>
                          <a:spcPts val="600"/>
                        </a:spcBef>
                      </a:pPr>
                      <a:r>
                        <a:rPr lang="zh-TW" altLang="en-US" baseline="0" dirty="0" smtClean="0">
                          <a:latin typeface="+mj-ea"/>
                          <a:ea typeface="+mj-ea"/>
                        </a:rPr>
                        <a:t>核心開課學校及其他非核心學校且參加說明會人數達</a:t>
                      </a:r>
                      <a:r>
                        <a:rPr lang="en-US" altLang="zh-TW" baseline="0" dirty="0" smtClean="0">
                          <a:latin typeface="+mj-ea"/>
                          <a:ea typeface="+mj-ea"/>
                        </a:rPr>
                        <a:t>50</a:t>
                      </a:r>
                      <a:r>
                        <a:rPr lang="zh-TW" altLang="en-US" baseline="0" dirty="0" smtClean="0">
                          <a:latin typeface="+mj-ea"/>
                          <a:ea typeface="+mj-ea"/>
                        </a:rPr>
                        <a:t>人以上</a:t>
                      </a:r>
                      <a:endParaRPr lang="en-US" altLang="zh-TW" baseline="0" dirty="0" smtClean="0">
                        <a:latin typeface="+mj-ea"/>
                        <a:ea typeface="+mj-ea"/>
                      </a:endParaRPr>
                    </a:p>
                  </a:txBody>
                  <a:tcPr anchor="ctr"/>
                </a:tc>
              </a:tr>
              <a:tr h="1167734">
                <a:tc>
                  <a:txBody>
                    <a:bodyPr/>
                    <a:lstStyle/>
                    <a:p>
                      <a:pPr>
                        <a:lnSpc>
                          <a:spcPct val="300000"/>
                        </a:lnSpc>
                        <a:spcBef>
                          <a:spcPts val="600"/>
                        </a:spcBef>
                      </a:pPr>
                      <a:r>
                        <a:rPr kumimoji="0" lang="en-US" altLang="zh-TW" b="1" kern="1200" dirty="0" smtClean="0">
                          <a:solidFill>
                            <a:schemeClr val="tx1"/>
                          </a:solidFill>
                          <a:latin typeface="+mj-ea"/>
                          <a:ea typeface="+mn-ea"/>
                          <a:cs typeface="+mn-cs"/>
                        </a:rPr>
                        <a:t>5</a:t>
                      </a:r>
                      <a:r>
                        <a:rPr kumimoji="0" lang="zh-TW" altLang="en-US" b="1" kern="1200" dirty="0" smtClean="0">
                          <a:solidFill>
                            <a:schemeClr val="tx1"/>
                          </a:solidFill>
                          <a:latin typeface="+mj-ea"/>
                          <a:ea typeface="+mn-ea"/>
                          <a:cs typeface="+mn-cs"/>
                        </a:rPr>
                        <a:t>月</a:t>
                      </a:r>
                      <a:r>
                        <a:rPr kumimoji="0" lang="en-US" altLang="zh-TW" b="1" kern="1200" dirty="0" smtClean="0">
                          <a:solidFill>
                            <a:schemeClr val="tx1"/>
                          </a:solidFill>
                          <a:latin typeface="+mj-ea"/>
                          <a:ea typeface="+mn-ea"/>
                          <a:cs typeface="+mn-cs"/>
                        </a:rPr>
                        <a:t>30</a:t>
                      </a:r>
                      <a:r>
                        <a:rPr kumimoji="0" lang="zh-TW" altLang="en-US" b="1" kern="1200" dirty="0" smtClean="0">
                          <a:solidFill>
                            <a:schemeClr val="tx1"/>
                          </a:solidFill>
                          <a:latin typeface="+mj-ea"/>
                          <a:ea typeface="+mn-ea"/>
                          <a:cs typeface="+mn-cs"/>
                        </a:rPr>
                        <a:t>日</a:t>
                      </a:r>
                      <a:endParaRPr kumimoji="0" lang="zh-TW" altLang="en-US" b="1" kern="1200" dirty="0">
                        <a:solidFill>
                          <a:schemeClr val="tx1"/>
                        </a:solidFill>
                        <a:latin typeface="+mj-ea"/>
                        <a:ea typeface="+mn-ea"/>
                        <a:cs typeface="+mn-cs"/>
                      </a:endParaRPr>
                    </a:p>
                  </a:txBody>
                  <a:tcPr/>
                </a:tc>
                <a:tc>
                  <a:txBody>
                    <a:bodyPr/>
                    <a:lstStyle/>
                    <a:p>
                      <a:pPr>
                        <a:lnSpc>
                          <a:spcPct val="300000"/>
                        </a:lnSpc>
                      </a:pPr>
                      <a:r>
                        <a:rPr lang="zh-TW" altLang="en-US" b="1" dirty="0" smtClean="0">
                          <a:effectLst/>
                          <a:latin typeface="+mj-ea"/>
                          <a:ea typeface="+mj-ea"/>
                        </a:rPr>
                        <a:t>學校受理報名截止及初審</a:t>
                      </a:r>
                      <a:endParaRPr lang="zh-TW" altLang="en-US" b="1" dirty="0">
                        <a:effectLst/>
                        <a:latin typeface="+mj-ea"/>
                        <a:ea typeface="+mj-ea"/>
                      </a:endParaRPr>
                    </a:p>
                  </a:txBody>
                  <a:tcPr/>
                </a:tc>
                <a:tc>
                  <a:txBody>
                    <a:bodyPr/>
                    <a:lstStyle/>
                    <a:p>
                      <a:pPr>
                        <a:lnSpc>
                          <a:spcPct val="150000"/>
                        </a:lnSpc>
                        <a:spcBef>
                          <a:spcPts val="1200"/>
                        </a:spcBef>
                      </a:pPr>
                      <a:r>
                        <a:rPr lang="en-US" altLang="zh-TW" dirty="0" smtClean="0">
                          <a:latin typeface="+mj-ea"/>
                          <a:ea typeface="+mj-ea"/>
                        </a:rPr>
                        <a:t>1.</a:t>
                      </a:r>
                      <a:r>
                        <a:rPr lang="zh-TW" altLang="en-US" dirty="0" smtClean="0">
                          <a:latin typeface="+mj-ea"/>
                          <a:ea typeface="+mj-ea"/>
                        </a:rPr>
                        <a:t>初審學員報名表格、報名須知及其他資格審查文件</a:t>
                      </a:r>
                      <a:endParaRPr lang="en-US" altLang="zh-TW" dirty="0" smtClean="0">
                        <a:latin typeface="+mj-ea"/>
                        <a:ea typeface="+mj-ea"/>
                      </a:endParaRPr>
                    </a:p>
                    <a:p>
                      <a:pPr>
                        <a:spcBef>
                          <a:spcPts val="600"/>
                        </a:spcBef>
                      </a:pPr>
                      <a:r>
                        <a:rPr lang="en-US" altLang="zh-TW" dirty="0" smtClean="0">
                          <a:latin typeface="+mj-ea"/>
                          <a:ea typeface="+mj-ea"/>
                        </a:rPr>
                        <a:t>2.</a:t>
                      </a:r>
                      <a:r>
                        <a:rPr lang="zh-TW" altLang="en-US" dirty="0" smtClean="0">
                          <a:latin typeface="+mj-ea"/>
                          <a:ea typeface="+mj-ea"/>
                        </a:rPr>
                        <a:t>彙整合格學員推薦名單及學員資料</a:t>
                      </a:r>
                      <a:endParaRPr lang="zh-TW" altLang="en-US" dirty="0">
                        <a:latin typeface="+mj-ea"/>
                        <a:ea typeface="+mj-ea"/>
                      </a:endParaRPr>
                    </a:p>
                  </a:txBody>
                  <a:tcPr/>
                </a:tc>
              </a:tr>
              <a:tr h="701977">
                <a:tc>
                  <a:txBody>
                    <a:bodyPr/>
                    <a:lstStyle/>
                    <a:p>
                      <a:pPr>
                        <a:lnSpc>
                          <a:spcPct val="300000"/>
                        </a:lnSpc>
                        <a:spcBef>
                          <a:spcPts val="600"/>
                        </a:spcBef>
                      </a:pPr>
                      <a:r>
                        <a:rPr kumimoji="0" lang="en-US" altLang="zh-TW" b="1" kern="1200" dirty="0" smtClean="0">
                          <a:solidFill>
                            <a:schemeClr val="tx1"/>
                          </a:solidFill>
                          <a:latin typeface="+mj-ea"/>
                          <a:ea typeface="+mn-ea"/>
                          <a:cs typeface="+mn-cs"/>
                        </a:rPr>
                        <a:t>5</a:t>
                      </a:r>
                      <a:r>
                        <a:rPr kumimoji="0" lang="zh-TW" altLang="en-US" b="1" kern="1200" dirty="0" smtClean="0">
                          <a:solidFill>
                            <a:schemeClr val="tx1"/>
                          </a:solidFill>
                          <a:latin typeface="+mj-ea"/>
                          <a:ea typeface="+mn-ea"/>
                          <a:cs typeface="+mn-cs"/>
                        </a:rPr>
                        <a:t>月</a:t>
                      </a:r>
                      <a:r>
                        <a:rPr kumimoji="0" lang="en-US" altLang="zh-TW" b="1" kern="1200" dirty="0" smtClean="0">
                          <a:solidFill>
                            <a:schemeClr val="tx1"/>
                          </a:solidFill>
                          <a:latin typeface="+mj-ea"/>
                          <a:ea typeface="+mn-ea"/>
                          <a:cs typeface="+mn-cs"/>
                        </a:rPr>
                        <a:t>31</a:t>
                      </a:r>
                      <a:r>
                        <a:rPr kumimoji="0" lang="zh-TW" altLang="en-US" b="1" kern="1200" dirty="0" smtClean="0">
                          <a:solidFill>
                            <a:schemeClr val="tx1"/>
                          </a:solidFill>
                          <a:latin typeface="+mj-ea"/>
                          <a:ea typeface="+mn-ea"/>
                          <a:cs typeface="+mn-cs"/>
                        </a:rPr>
                        <a:t>日</a:t>
                      </a:r>
                      <a:endParaRPr kumimoji="0" lang="zh-TW" altLang="en-US" b="1" kern="1200" dirty="0">
                        <a:solidFill>
                          <a:schemeClr val="tx1"/>
                        </a:solidFill>
                        <a:latin typeface="+mj-ea"/>
                        <a:ea typeface="+mn-ea"/>
                        <a:cs typeface="+mn-cs"/>
                      </a:endParaRPr>
                    </a:p>
                  </a:txBody>
                  <a:tcPr/>
                </a:tc>
                <a:tc>
                  <a:txBody>
                    <a:bodyPr/>
                    <a:lstStyle/>
                    <a:p>
                      <a:pPr>
                        <a:lnSpc>
                          <a:spcPct val="300000"/>
                        </a:lnSpc>
                      </a:pPr>
                      <a:r>
                        <a:rPr lang="zh-TW" altLang="en-US" b="1" dirty="0" smtClean="0">
                          <a:effectLst/>
                          <a:latin typeface="+mj-ea"/>
                          <a:ea typeface="+mj-ea"/>
                        </a:rPr>
                        <a:t>學校審查</a:t>
                      </a:r>
                      <a:endParaRPr lang="zh-TW" altLang="en-US" b="1" dirty="0">
                        <a:effectLst/>
                        <a:latin typeface="+mj-ea"/>
                        <a:ea typeface="+mj-ea"/>
                      </a:endParaRPr>
                    </a:p>
                  </a:txBody>
                  <a:tcPr/>
                </a:tc>
                <a:tc>
                  <a:txBody>
                    <a:bodyPr/>
                    <a:lstStyle/>
                    <a:p>
                      <a:pPr>
                        <a:lnSpc>
                          <a:spcPct val="150000"/>
                        </a:lnSpc>
                      </a:pPr>
                      <a:r>
                        <a:rPr kumimoji="0" lang="en-US" altLang="zh-TW" sz="1800" kern="1200" dirty="0" smtClean="0">
                          <a:solidFill>
                            <a:schemeClr val="tx1"/>
                          </a:solidFill>
                          <a:effectLst/>
                          <a:latin typeface="+mj-ea"/>
                          <a:ea typeface="+mn-ea"/>
                          <a:cs typeface="+mn-cs"/>
                        </a:rPr>
                        <a:t>1.</a:t>
                      </a:r>
                      <a:r>
                        <a:rPr kumimoji="0" lang="zh-TW" altLang="zh-TW" sz="1800" kern="1200" dirty="0" smtClean="0">
                          <a:solidFill>
                            <a:schemeClr val="tx1"/>
                          </a:solidFill>
                          <a:effectLst/>
                          <a:latin typeface="+mj-ea"/>
                          <a:ea typeface="+mn-ea"/>
                          <a:cs typeface="+mn-cs"/>
                        </a:rPr>
                        <a:t>報名表格、學員報名須知</a:t>
                      </a:r>
                      <a:endParaRPr kumimoji="0" lang="en-US" altLang="zh-TW" sz="1800" kern="1200" dirty="0" smtClean="0">
                        <a:solidFill>
                          <a:schemeClr val="tx1"/>
                        </a:solidFill>
                        <a:effectLst/>
                        <a:latin typeface="+mj-ea"/>
                        <a:ea typeface="+mn-ea"/>
                        <a:cs typeface="+mn-cs"/>
                      </a:endParaRPr>
                    </a:p>
                    <a:p>
                      <a:pPr>
                        <a:lnSpc>
                          <a:spcPct val="150000"/>
                        </a:lnSpc>
                      </a:pPr>
                      <a:r>
                        <a:rPr kumimoji="0" lang="en-US" altLang="zh-TW" sz="1800" kern="1200" dirty="0" smtClean="0">
                          <a:solidFill>
                            <a:schemeClr val="tx1"/>
                          </a:solidFill>
                          <a:effectLst/>
                          <a:latin typeface="+mj-ea"/>
                          <a:ea typeface="+mn-ea"/>
                          <a:cs typeface="+mn-cs"/>
                        </a:rPr>
                        <a:t>2.</a:t>
                      </a:r>
                      <a:r>
                        <a:rPr kumimoji="0" lang="zh-TW" altLang="zh-TW" sz="1800" kern="1200" dirty="0" smtClean="0">
                          <a:solidFill>
                            <a:schemeClr val="tx1"/>
                          </a:solidFill>
                          <a:effectLst/>
                          <a:latin typeface="+mj-ea"/>
                          <a:ea typeface="+mn-ea"/>
                          <a:cs typeface="+mn-cs"/>
                        </a:rPr>
                        <a:t>其他資格審查文件</a:t>
                      </a:r>
                      <a:endParaRPr kumimoji="0" lang="zh-TW" altLang="en-US" kern="1200" dirty="0" smtClean="0">
                        <a:solidFill>
                          <a:schemeClr val="tx1"/>
                        </a:solidFill>
                        <a:latin typeface="+mj-ea"/>
                        <a:ea typeface="+mn-ea"/>
                        <a:cs typeface="+mn-cs"/>
                      </a:endParaRPr>
                    </a:p>
                  </a:txBody>
                  <a:tcPr/>
                </a:tc>
              </a:tr>
              <a:tr h="704217">
                <a:tc>
                  <a:txBody>
                    <a:bodyPr/>
                    <a:lstStyle/>
                    <a:p>
                      <a:pPr>
                        <a:lnSpc>
                          <a:spcPct val="300000"/>
                        </a:lnSpc>
                        <a:spcBef>
                          <a:spcPts val="600"/>
                        </a:spcBef>
                      </a:pPr>
                      <a:r>
                        <a:rPr kumimoji="0" lang="en-US" altLang="zh-TW" b="1" kern="1200" dirty="0" smtClean="0">
                          <a:solidFill>
                            <a:schemeClr val="tx1"/>
                          </a:solidFill>
                          <a:latin typeface="+mj-ea"/>
                          <a:ea typeface="+mn-ea"/>
                          <a:cs typeface="+mn-cs"/>
                        </a:rPr>
                        <a:t>6</a:t>
                      </a:r>
                      <a:r>
                        <a:rPr kumimoji="0" lang="zh-TW" altLang="en-US" b="1" kern="1200" dirty="0" smtClean="0">
                          <a:solidFill>
                            <a:schemeClr val="tx1"/>
                          </a:solidFill>
                          <a:latin typeface="+mj-ea"/>
                          <a:ea typeface="+mn-ea"/>
                          <a:cs typeface="+mn-cs"/>
                        </a:rPr>
                        <a:t>月</a:t>
                      </a:r>
                      <a:r>
                        <a:rPr kumimoji="0" lang="en-US" altLang="zh-TW" b="1" kern="1200" dirty="0" smtClean="0">
                          <a:solidFill>
                            <a:schemeClr val="tx1"/>
                          </a:solidFill>
                          <a:latin typeface="+mj-ea"/>
                          <a:ea typeface="+mn-ea"/>
                          <a:cs typeface="+mn-cs"/>
                        </a:rPr>
                        <a:t>1</a:t>
                      </a:r>
                      <a:r>
                        <a:rPr kumimoji="0" lang="zh-TW" altLang="en-US" b="1" kern="1200" dirty="0" smtClean="0">
                          <a:solidFill>
                            <a:schemeClr val="tx1"/>
                          </a:solidFill>
                          <a:latin typeface="+mj-ea"/>
                          <a:ea typeface="+mn-ea"/>
                          <a:cs typeface="+mn-cs"/>
                        </a:rPr>
                        <a:t>日</a:t>
                      </a:r>
                      <a:endParaRPr kumimoji="0" lang="zh-TW" altLang="en-US" b="1" kern="1200" dirty="0">
                        <a:solidFill>
                          <a:schemeClr val="tx1"/>
                        </a:solidFill>
                        <a:latin typeface="+mj-ea"/>
                        <a:ea typeface="+mn-ea"/>
                        <a:cs typeface="+mn-cs"/>
                      </a:endParaRPr>
                    </a:p>
                  </a:txBody>
                  <a:tcPr anchor="ctr"/>
                </a:tc>
                <a:tc>
                  <a:txBody>
                    <a:bodyPr/>
                    <a:lstStyle/>
                    <a:p>
                      <a:pPr>
                        <a:lnSpc>
                          <a:spcPct val="300000"/>
                        </a:lnSpc>
                      </a:pPr>
                      <a:r>
                        <a:rPr lang="zh-TW" altLang="en-US" b="1" dirty="0" smtClean="0">
                          <a:effectLst/>
                          <a:latin typeface="+mj-ea"/>
                          <a:ea typeface="+mj-ea"/>
                        </a:rPr>
                        <a:t>初審合格資料送交證基會彙整</a:t>
                      </a:r>
                      <a:endParaRPr lang="zh-TW" altLang="en-US" b="1" dirty="0">
                        <a:effectLst/>
                        <a:latin typeface="+mj-ea"/>
                        <a:ea typeface="+mj-ea"/>
                      </a:endParaRPr>
                    </a:p>
                  </a:txBody>
                  <a:tcPr anchor="ctr"/>
                </a:tc>
                <a:tc>
                  <a:txBody>
                    <a:bodyPr/>
                    <a:lstStyle/>
                    <a:p>
                      <a:pPr>
                        <a:spcBef>
                          <a:spcPts val="600"/>
                        </a:spcBef>
                      </a:pPr>
                      <a:endParaRPr lang="zh-TW" altLang="en-US" dirty="0">
                        <a:latin typeface="+mj-ea"/>
                        <a:ea typeface="+mj-ea"/>
                      </a:endParaRPr>
                    </a:p>
                  </a:txBody>
                  <a:tcPr/>
                </a:tc>
              </a:tr>
              <a:tr h="704217">
                <a:tc>
                  <a:txBody>
                    <a:bodyPr/>
                    <a:lstStyle/>
                    <a:p>
                      <a:pPr>
                        <a:lnSpc>
                          <a:spcPct val="300000"/>
                        </a:lnSpc>
                        <a:spcBef>
                          <a:spcPts val="600"/>
                        </a:spcBef>
                      </a:pPr>
                      <a:r>
                        <a:rPr kumimoji="0" lang="en-US" altLang="zh-TW" b="1" kern="1200" dirty="0" smtClean="0">
                          <a:solidFill>
                            <a:schemeClr val="tx1"/>
                          </a:solidFill>
                          <a:latin typeface="+mj-ea"/>
                          <a:ea typeface="+mn-ea"/>
                          <a:cs typeface="+mn-cs"/>
                        </a:rPr>
                        <a:t>7</a:t>
                      </a:r>
                      <a:r>
                        <a:rPr kumimoji="0" lang="zh-TW" altLang="en-US" b="1" kern="1200" dirty="0" smtClean="0">
                          <a:solidFill>
                            <a:schemeClr val="tx1"/>
                          </a:solidFill>
                          <a:latin typeface="+mj-ea"/>
                          <a:ea typeface="+mn-ea"/>
                          <a:cs typeface="+mn-cs"/>
                        </a:rPr>
                        <a:t>月上旬</a:t>
                      </a:r>
                      <a:endParaRPr kumimoji="0" lang="en-US" altLang="zh-TW" b="1" kern="1200" dirty="0" smtClean="0">
                        <a:solidFill>
                          <a:schemeClr val="tx1"/>
                        </a:solidFill>
                        <a:latin typeface="+mj-ea"/>
                        <a:ea typeface="+mn-ea"/>
                        <a:cs typeface="+mn-cs"/>
                      </a:endParaRPr>
                    </a:p>
                  </a:txBody>
                  <a:tcPr/>
                </a:tc>
                <a:tc>
                  <a:txBody>
                    <a:bodyPr/>
                    <a:lstStyle/>
                    <a:p>
                      <a:pPr>
                        <a:lnSpc>
                          <a:spcPct val="300000"/>
                        </a:lnSpc>
                      </a:pPr>
                      <a:r>
                        <a:rPr lang="zh-TW" altLang="en-US" b="1" dirty="0" smtClean="0">
                          <a:latin typeface="+mj-ea"/>
                          <a:ea typeface="+mj-ea"/>
                        </a:rPr>
                        <a:t>於專班網頁公告錄取名單</a:t>
                      </a:r>
                      <a:r>
                        <a:rPr lang="en-US" altLang="zh-TW" dirty="0" smtClean="0">
                          <a:latin typeface="+mj-ea"/>
                          <a:ea typeface="+mj-ea"/>
                        </a:rPr>
                        <a:t>	</a:t>
                      </a:r>
                      <a:endParaRPr lang="zh-TW" altLang="en-US" dirty="0">
                        <a:latin typeface="+mj-ea"/>
                        <a:ea typeface="+mj-ea"/>
                      </a:endParaRPr>
                    </a:p>
                  </a:txBody>
                  <a:tcPr/>
                </a:tc>
                <a:tc>
                  <a:txBody>
                    <a:bodyPr/>
                    <a:lstStyle/>
                    <a:p>
                      <a:pPr>
                        <a:spcBef>
                          <a:spcPts val="600"/>
                        </a:spcBef>
                      </a:pPr>
                      <a:endParaRPr lang="zh-TW" altLang="en-US" dirty="0">
                        <a:latin typeface="+mj-ea"/>
                        <a:ea typeface="+mj-ea"/>
                      </a:endParaRPr>
                    </a:p>
                  </a:txBody>
                  <a:tcPr/>
                </a:tc>
              </a:tr>
            </a:tbl>
          </a:graphicData>
        </a:graphic>
      </p:graphicFrame>
      <p:sp>
        <p:nvSpPr>
          <p:cNvPr id="5" name="Slide Number Placeholder 5"/>
          <p:cNvSpPr>
            <a:spLocks noGrp="1"/>
          </p:cNvSpPr>
          <p:nvPr>
            <p:ph type="sldNum" sz="quarter" idx="12"/>
          </p:nvPr>
        </p:nvSpPr>
        <p:spPr/>
        <p:txBody>
          <a:bodyPr/>
          <a:lstStyle/>
          <a:p>
            <a:pPr>
              <a:defRPr/>
            </a:pPr>
            <a:fld id="{1C7E4BDB-14DA-45A5-90EE-C834233C0AAA}" type="slidenum">
              <a:rPr lang="en-US" altLang="zh-TW"/>
              <a:pPr>
                <a:defRPr/>
              </a:pPr>
              <a:t>7</a:t>
            </a:fld>
            <a:endParaRPr/>
          </a:p>
        </p:txBody>
      </p:sp>
    </p:spTree>
    <p:custDataLst>
      <p:tags r:id="rId1"/>
    </p:custDataLst>
  </p:cSld>
  <p:clrMapOvr>
    <a:masterClrMapping/>
  </p:clrMapOvr>
  <p:transition spd="slow">
    <p:blinds/>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CF7F80C4-E6AA-43A2-99EC-357A28BC608F}" type="slidenum">
              <a:rPr lang="en-US" altLang="zh-TW"/>
              <a:pPr>
                <a:defRPr/>
              </a:pPr>
              <a:t>8</a:t>
            </a:fld>
            <a:endParaRPr/>
          </a:p>
        </p:txBody>
      </p:sp>
      <p:graphicFrame>
        <p:nvGraphicFramePr>
          <p:cNvPr id="72738" name="Group 34"/>
          <p:cNvGraphicFramePr>
            <a:graphicFrameLocks noGrp="1"/>
          </p:cNvGraphicFramePr>
          <p:nvPr>
            <p:extLst>
              <p:ext uri="{D42A27DB-BD31-4B8C-83A1-F6EECF244321}">
                <p14:modId xmlns:p14="http://schemas.microsoft.com/office/powerpoint/2010/main" xmlns="" val="1192156011"/>
              </p:ext>
            </p:extLst>
          </p:nvPr>
        </p:nvGraphicFramePr>
        <p:xfrm>
          <a:off x="179512" y="1484784"/>
          <a:ext cx="8569325" cy="3853230"/>
        </p:xfrm>
        <a:graphic>
          <a:graphicData uri="http://schemas.openxmlformats.org/drawingml/2006/table">
            <a:tbl>
              <a:tblPr/>
              <a:tblGrid>
                <a:gridCol w="1404938"/>
                <a:gridCol w="3160712"/>
                <a:gridCol w="4003675"/>
              </a:tblGrid>
              <a:tr h="412554">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zh-TW" altLang="en-US" sz="1800" b="1" i="0" u="none" strike="noStrike" cap="none" normalizeH="0" baseline="0" dirty="0" smtClean="0">
                          <a:ln>
                            <a:noFill/>
                          </a:ln>
                          <a:solidFill>
                            <a:srgbClr val="FFFFFF"/>
                          </a:solidFill>
                          <a:effectLst/>
                          <a:latin typeface="微軟正黑體" pitchFamily="34" charset="-120"/>
                          <a:ea typeface="微軟正黑體" pitchFamily="34" charset="-120"/>
                        </a:rPr>
                        <a:t>日期</a:t>
                      </a:r>
                      <a:r>
                        <a:rPr kumimoji="0" lang="en-US" altLang="zh-TW" sz="1800" b="1" i="0" u="none" strike="noStrike" cap="none" normalizeH="0" baseline="0" dirty="0" smtClean="0">
                          <a:ln>
                            <a:noFill/>
                          </a:ln>
                          <a:solidFill>
                            <a:srgbClr val="FFFFFF"/>
                          </a:solidFill>
                          <a:effectLst/>
                          <a:latin typeface="微軟正黑體" pitchFamily="34" charset="-120"/>
                          <a:ea typeface="微軟正黑體" pitchFamily="34" charset="-120"/>
                        </a:rPr>
                        <a:t>	</a:t>
                      </a:r>
                      <a:endParaRPr kumimoji="0" lang="zh-TW" altLang="en-US" sz="1800" b="1" i="0" u="none" strike="noStrike" cap="none" normalizeH="0" baseline="0" dirty="0" smtClean="0">
                        <a:ln>
                          <a:noFill/>
                        </a:ln>
                        <a:solidFill>
                          <a:srgbClr val="FFFFFF"/>
                        </a:solidFill>
                        <a:effectLst/>
                        <a:latin typeface="微軟正黑體" pitchFamily="34" charset="-120"/>
                        <a:ea typeface="微軟正黑體" pitchFamily="34"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BD0D9"/>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zh-TW" altLang="en-US" sz="1800" b="1" i="0" u="none" strike="noStrike" cap="none" normalizeH="0" baseline="0" dirty="0" smtClean="0">
                          <a:ln>
                            <a:noFill/>
                          </a:ln>
                          <a:solidFill>
                            <a:srgbClr val="FFFFFF"/>
                          </a:solidFill>
                          <a:effectLst/>
                          <a:latin typeface="微軟正黑體" pitchFamily="34" charset="-120"/>
                          <a:ea typeface="微軟正黑體" pitchFamily="34" charset="-120"/>
                        </a:rPr>
                        <a:t>活動</a:t>
                      </a:r>
                      <a:r>
                        <a:rPr kumimoji="0" lang="en-US" altLang="zh-TW" sz="1800" b="1" i="0" u="none" strike="noStrike" cap="none" normalizeH="0" baseline="0" dirty="0" smtClean="0">
                          <a:ln>
                            <a:noFill/>
                          </a:ln>
                          <a:solidFill>
                            <a:srgbClr val="FFFFFF"/>
                          </a:solidFill>
                          <a:effectLst/>
                          <a:latin typeface="微軟正黑體" pitchFamily="34" charset="-120"/>
                          <a:ea typeface="微軟正黑體" pitchFamily="34" charset="-120"/>
                        </a:rPr>
                        <a:t>	</a:t>
                      </a:r>
                      <a:endParaRPr kumimoji="0" lang="zh-TW" altLang="en-US" sz="1800" b="1" i="0" u="none" strike="noStrike" cap="none" normalizeH="0" baseline="0" dirty="0" smtClean="0">
                        <a:ln>
                          <a:noFill/>
                        </a:ln>
                        <a:solidFill>
                          <a:srgbClr val="FFFFFF"/>
                        </a:solidFill>
                        <a:effectLst/>
                        <a:latin typeface="微軟正黑體" pitchFamily="34" charset="-120"/>
                        <a:ea typeface="微軟正黑體" pitchFamily="34"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BD0D9"/>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zh-TW" altLang="en-US" sz="1800" b="1" i="0" u="none" strike="noStrike" cap="none" normalizeH="0" baseline="0" dirty="0" smtClean="0">
                          <a:ln>
                            <a:noFill/>
                          </a:ln>
                          <a:solidFill>
                            <a:srgbClr val="FFFFFF"/>
                          </a:solidFill>
                          <a:effectLst/>
                          <a:latin typeface="微軟正黑體" pitchFamily="34" charset="-120"/>
                          <a:ea typeface="微軟正黑體" pitchFamily="34" charset="-120"/>
                        </a:rPr>
                        <a:t>備註</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BD0D9"/>
                    </a:solidFill>
                  </a:tcPr>
                </a:tc>
              </a:tr>
              <a:tr h="561573">
                <a:tc>
                  <a:txBody>
                    <a:bodyPr/>
                    <a:lstStyle/>
                    <a:p>
                      <a:pPr>
                        <a:lnSpc>
                          <a:spcPct val="150000"/>
                        </a:lnSpc>
                      </a:pPr>
                      <a:r>
                        <a:rPr kumimoji="0" lang="en-US" altLang="zh-TW" sz="1800" b="1" kern="1200" dirty="0" smtClean="0">
                          <a:solidFill>
                            <a:schemeClr val="tx1"/>
                          </a:solidFill>
                          <a:effectLst/>
                          <a:latin typeface="+mj-ea"/>
                          <a:ea typeface="+mj-ea"/>
                        </a:rPr>
                        <a:t>8</a:t>
                      </a:r>
                      <a:r>
                        <a:rPr kumimoji="0" lang="zh-TW" altLang="en-US" sz="1800" b="1" kern="1200" dirty="0" smtClean="0">
                          <a:solidFill>
                            <a:schemeClr val="tx1"/>
                          </a:solidFill>
                          <a:effectLst/>
                          <a:latin typeface="+mj-ea"/>
                          <a:ea typeface="+mj-ea"/>
                        </a:rPr>
                        <a:t>月</a:t>
                      </a:r>
                      <a:r>
                        <a:rPr kumimoji="0" lang="en-US" altLang="zh-TW" sz="1800" b="1" kern="1200" dirty="0" smtClean="0">
                          <a:solidFill>
                            <a:schemeClr val="tx1"/>
                          </a:solidFill>
                          <a:effectLst/>
                          <a:latin typeface="+mj-ea"/>
                          <a:ea typeface="+mj-ea"/>
                        </a:rPr>
                        <a:t>26</a:t>
                      </a:r>
                      <a:r>
                        <a:rPr kumimoji="0" lang="zh-TW" altLang="en-US" sz="1800" b="1" kern="1200" dirty="0" smtClean="0">
                          <a:solidFill>
                            <a:schemeClr val="tx1"/>
                          </a:solidFill>
                          <a:effectLst/>
                          <a:latin typeface="+mj-ea"/>
                          <a:ea typeface="+mj-ea"/>
                        </a:rPr>
                        <a:t>日</a:t>
                      </a:r>
                      <a:endParaRPr lang="zh-TW" altLang="en-US" sz="1800" b="1" dirty="0">
                        <a:solidFill>
                          <a:schemeClr val="tx1"/>
                        </a:solidFill>
                        <a:latin typeface="+mj-ea"/>
                        <a:ea typeface="+mj-ea"/>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EEF1"/>
                    </a:solidFill>
                  </a:tcPr>
                </a:tc>
                <a:tc>
                  <a:txBody>
                    <a:bodyPr/>
                    <a:lstStyle/>
                    <a:p>
                      <a:pPr>
                        <a:lnSpc>
                          <a:spcPct val="150000"/>
                        </a:lnSpc>
                      </a:pPr>
                      <a:r>
                        <a:rPr kumimoji="0" lang="zh-TW" altLang="zh-TW" sz="1800" b="1" kern="1200" dirty="0" smtClean="0">
                          <a:solidFill>
                            <a:schemeClr val="tx1"/>
                          </a:solidFill>
                          <a:effectLst/>
                          <a:latin typeface="+mj-ea"/>
                          <a:ea typeface="+mj-ea"/>
                        </a:rPr>
                        <a:t>電郵上課通知予學校及學生</a:t>
                      </a:r>
                      <a:endParaRPr lang="zh-TW" altLang="en-US" sz="1800" b="1" dirty="0">
                        <a:solidFill>
                          <a:schemeClr val="tx1"/>
                        </a:solidFill>
                        <a:effectLst/>
                        <a:latin typeface="+mj-ea"/>
                        <a:ea typeface="+mj-ea"/>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EEF1"/>
                    </a:solidFill>
                  </a:tcPr>
                </a:tc>
                <a:tc>
                  <a:txBody>
                    <a:bodyPr/>
                    <a:lstStyle/>
                    <a:p>
                      <a:pPr marL="0" marR="0" lvl="1" indent="0" algn="l" defTabSz="914400" rtl="0" eaLnBrk="1" fontAlgn="auto" latinLnBrk="0" hangingPunct="1">
                        <a:lnSpc>
                          <a:spcPct val="150000"/>
                        </a:lnSpc>
                        <a:spcBef>
                          <a:spcPts val="0"/>
                        </a:spcBef>
                        <a:spcAft>
                          <a:spcPts val="0"/>
                        </a:spcAft>
                        <a:buClrTx/>
                        <a:buSzTx/>
                        <a:buFontTx/>
                        <a:buNone/>
                        <a:tabLst/>
                        <a:defRPr/>
                      </a:pPr>
                      <a:r>
                        <a:rPr lang="zh-TW" altLang="en-US" sz="1800" dirty="0" smtClean="0">
                          <a:effectLst/>
                          <a:latin typeface="+mj-ea"/>
                          <a:ea typeface="+mj-ea"/>
                        </a:rPr>
                        <a:t>寄送電子郵件</a:t>
                      </a:r>
                      <a:endParaRPr lang="zh-TW" altLang="en-US" sz="1800" b="0" dirty="0" smtClean="0">
                        <a:effectLst/>
                        <a:latin typeface="+mj-ea"/>
                        <a:ea typeface="+mj-ea"/>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EEF1"/>
                    </a:solidFill>
                  </a:tcPr>
                </a:tc>
              </a:tr>
              <a:tr h="548548">
                <a:tc>
                  <a:txBody>
                    <a:bodyPr/>
                    <a:lstStyle/>
                    <a:p>
                      <a:pPr>
                        <a:lnSpc>
                          <a:spcPct val="150000"/>
                        </a:lnSpc>
                      </a:pPr>
                      <a:r>
                        <a:rPr kumimoji="0" lang="en-US" altLang="zh-TW" sz="1800" b="1" kern="1200" dirty="0" smtClean="0">
                          <a:solidFill>
                            <a:schemeClr val="tx1"/>
                          </a:solidFill>
                          <a:effectLst/>
                          <a:latin typeface="+mj-ea"/>
                          <a:ea typeface="+mj-ea"/>
                        </a:rPr>
                        <a:t>9</a:t>
                      </a:r>
                      <a:r>
                        <a:rPr kumimoji="0" lang="zh-TW" altLang="en-US" sz="1800" b="1" kern="1200" dirty="0" smtClean="0">
                          <a:solidFill>
                            <a:schemeClr val="tx1"/>
                          </a:solidFill>
                          <a:effectLst/>
                          <a:latin typeface="+mj-ea"/>
                          <a:ea typeface="+mj-ea"/>
                        </a:rPr>
                        <a:t>月</a:t>
                      </a:r>
                      <a:r>
                        <a:rPr kumimoji="0" lang="en-US" altLang="zh-TW" sz="1800" b="1" kern="1200" dirty="0" smtClean="0">
                          <a:solidFill>
                            <a:schemeClr val="tx1"/>
                          </a:solidFill>
                          <a:effectLst/>
                          <a:latin typeface="+mj-ea"/>
                          <a:ea typeface="+mj-ea"/>
                        </a:rPr>
                        <a:t>2</a:t>
                      </a:r>
                      <a:r>
                        <a:rPr kumimoji="0" lang="zh-TW" altLang="en-US" sz="1800" b="1" kern="1200" dirty="0" smtClean="0">
                          <a:solidFill>
                            <a:schemeClr val="tx1"/>
                          </a:solidFill>
                          <a:effectLst/>
                          <a:latin typeface="+mj-ea"/>
                          <a:ea typeface="+mj-ea"/>
                        </a:rPr>
                        <a:t>日</a:t>
                      </a:r>
                      <a:endParaRPr lang="zh-TW" altLang="en-US" b="1" dirty="0">
                        <a:solidFill>
                          <a:schemeClr val="tx1"/>
                        </a:solidFill>
                        <a:latin typeface="+mj-ea"/>
                        <a:ea typeface="+mj-ea"/>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1" indent="0" algn="l" defTabSz="914400" rtl="0" eaLnBrk="1" fontAlgn="auto" latinLnBrk="0" hangingPunct="1">
                        <a:lnSpc>
                          <a:spcPct val="150000"/>
                        </a:lnSpc>
                        <a:spcBef>
                          <a:spcPts val="0"/>
                        </a:spcBef>
                        <a:spcAft>
                          <a:spcPts val="0"/>
                        </a:spcAft>
                        <a:buClrTx/>
                        <a:buSzTx/>
                        <a:buFontTx/>
                        <a:buNone/>
                        <a:tabLst/>
                        <a:defRPr/>
                      </a:pPr>
                      <a:r>
                        <a:rPr kumimoji="0" lang="zh-TW" altLang="zh-TW" sz="1800" b="1" kern="1200" dirty="0" smtClean="0">
                          <a:solidFill>
                            <a:schemeClr val="tx1"/>
                          </a:solidFill>
                          <a:effectLst/>
                          <a:latin typeface="+mj-ea"/>
                          <a:ea typeface="+mj-ea"/>
                        </a:rPr>
                        <a:t>證基會通知學生報到</a:t>
                      </a:r>
                      <a:endParaRPr lang="zh-TW" altLang="en-US" sz="1800" b="1" dirty="0" smtClean="0">
                        <a:solidFill>
                          <a:schemeClr val="tx1"/>
                        </a:solidFill>
                        <a:effectLst/>
                        <a:latin typeface="+mj-ea"/>
                        <a:ea typeface="+mj-ea"/>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a:lnSpc>
                          <a:spcPct val="150000"/>
                        </a:lnSpc>
                      </a:pPr>
                      <a:r>
                        <a:rPr lang="zh-TW" altLang="en-US" dirty="0" smtClean="0">
                          <a:latin typeface="+mj-ea"/>
                          <a:ea typeface="+mj-ea"/>
                        </a:rPr>
                        <a:t>簡訊及電話通知</a:t>
                      </a:r>
                      <a:endParaRPr lang="zh-TW" altLang="en-US" b="0" dirty="0">
                        <a:latin typeface="+mj-ea"/>
                        <a:ea typeface="+mj-ea"/>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r>
              <a:tr h="403183">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kumimoji="0" lang="en-US" altLang="zh-TW" sz="1800" b="1" kern="1200" dirty="0" smtClean="0">
                          <a:solidFill>
                            <a:schemeClr val="tx1"/>
                          </a:solidFill>
                          <a:effectLst/>
                          <a:latin typeface="+mj-ea"/>
                          <a:ea typeface="+mj-ea"/>
                          <a:cs typeface="+mn-cs"/>
                        </a:rPr>
                        <a:t>9</a:t>
                      </a:r>
                      <a:r>
                        <a:rPr kumimoji="0" lang="zh-TW" altLang="en-US" sz="1800" b="1" kern="1200" dirty="0" smtClean="0">
                          <a:solidFill>
                            <a:schemeClr val="tx1"/>
                          </a:solidFill>
                          <a:effectLst/>
                          <a:latin typeface="+mj-ea"/>
                          <a:ea typeface="+mj-ea"/>
                          <a:cs typeface="+mn-cs"/>
                        </a:rPr>
                        <a:t>月</a:t>
                      </a:r>
                      <a:r>
                        <a:rPr kumimoji="0" lang="en-US" altLang="zh-TW" sz="1800" b="1" kern="1200" dirty="0" smtClean="0">
                          <a:solidFill>
                            <a:schemeClr val="tx1"/>
                          </a:solidFill>
                          <a:effectLst/>
                          <a:latin typeface="+mj-ea"/>
                          <a:ea typeface="+mj-ea"/>
                          <a:cs typeface="+mn-cs"/>
                        </a:rPr>
                        <a:t>11</a:t>
                      </a:r>
                      <a:r>
                        <a:rPr kumimoji="0" lang="zh-TW" altLang="en-US" sz="1800" b="1" kern="1200" dirty="0" smtClean="0">
                          <a:solidFill>
                            <a:schemeClr val="tx1"/>
                          </a:solidFill>
                          <a:effectLst/>
                          <a:latin typeface="+mj-ea"/>
                          <a:ea typeface="+mj-ea"/>
                          <a:cs typeface="+mn-cs"/>
                        </a:rPr>
                        <a:t>日</a:t>
                      </a:r>
                      <a:endParaRPr kumimoji="0" lang="zh-TW" altLang="en-US" sz="1800" b="1" kern="1200" dirty="0">
                        <a:solidFill>
                          <a:schemeClr val="tx1"/>
                        </a:solidFill>
                        <a:effectLst/>
                        <a:latin typeface="+mj-ea"/>
                        <a:ea typeface="+mj-ea"/>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EEF1"/>
                    </a:solidFill>
                  </a:tcPr>
                </a:tc>
                <a:tc>
                  <a:txBody>
                    <a:bodyPr/>
                    <a:lstStyle/>
                    <a:p>
                      <a:pPr>
                        <a:lnSpc>
                          <a:spcPct val="150000"/>
                        </a:lnSpc>
                      </a:pPr>
                      <a:r>
                        <a:rPr kumimoji="0" lang="zh-TW" altLang="en-US" sz="1800" b="1" kern="1200" dirty="0" smtClean="0">
                          <a:solidFill>
                            <a:schemeClr val="tx1"/>
                          </a:solidFill>
                          <a:effectLst/>
                          <a:latin typeface="+mj-ea"/>
                          <a:ea typeface="+mj-ea"/>
                          <a:cs typeface="+mn-cs"/>
                        </a:rPr>
                        <a:t>課程開訓暨學期開始</a:t>
                      </a:r>
                      <a:endParaRPr kumimoji="0" lang="zh-TW" altLang="en-US" sz="1800" b="1" kern="1200" dirty="0">
                        <a:solidFill>
                          <a:schemeClr val="tx1"/>
                        </a:solidFill>
                        <a:effectLst/>
                        <a:latin typeface="+mj-ea"/>
                        <a:ea typeface="+mj-ea"/>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EEF1"/>
                    </a:solidFill>
                  </a:tcPr>
                </a:tc>
                <a:tc>
                  <a:txBody>
                    <a:bodyPr/>
                    <a:lstStyle/>
                    <a:p>
                      <a:endParaRPr lang="zh-TW" altLang="en-US" dirty="0">
                        <a:latin typeface="+mj-ea"/>
                        <a:ea typeface="+mj-ea"/>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EEF1"/>
                    </a:solidFill>
                  </a:tcPr>
                </a:tc>
              </a:tr>
              <a:tr h="685709">
                <a:tc>
                  <a:txBody>
                    <a:bodyPr/>
                    <a:lstStyle/>
                    <a:p>
                      <a:pPr>
                        <a:lnSpc>
                          <a:spcPct val="150000"/>
                        </a:lnSpc>
                      </a:pPr>
                      <a:r>
                        <a:rPr kumimoji="0" lang="en-US" altLang="zh-TW" sz="1800" b="1" kern="1200" dirty="0" smtClean="0">
                          <a:solidFill>
                            <a:schemeClr val="tx1"/>
                          </a:solidFill>
                          <a:effectLst/>
                          <a:latin typeface="+mj-ea"/>
                          <a:ea typeface="+mj-ea"/>
                        </a:rPr>
                        <a:t> 9</a:t>
                      </a:r>
                      <a:r>
                        <a:rPr kumimoji="0" lang="zh-TW" altLang="en-US" sz="1800" b="1" kern="1200" dirty="0" smtClean="0">
                          <a:solidFill>
                            <a:schemeClr val="tx1"/>
                          </a:solidFill>
                          <a:effectLst/>
                          <a:latin typeface="+mj-ea"/>
                          <a:ea typeface="+mj-ea"/>
                        </a:rPr>
                        <a:t>月</a:t>
                      </a:r>
                      <a:r>
                        <a:rPr kumimoji="0" lang="en-US" altLang="zh-TW" sz="1800" b="1" kern="1200" dirty="0" smtClean="0">
                          <a:solidFill>
                            <a:schemeClr val="tx1"/>
                          </a:solidFill>
                          <a:effectLst/>
                          <a:latin typeface="+mj-ea"/>
                          <a:ea typeface="+mj-ea"/>
                        </a:rPr>
                        <a:t>11</a:t>
                      </a:r>
                      <a:r>
                        <a:rPr kumimoji="0" lang="zh-TW" altLang="en-US" sz="1800" b="1" kern="1200" dirty="0" smtClean="0">
                          <a:solidFill>
                            <a:schemeClr val="tx1"/>
                          </a:solidFill>
                          <a:effectLst/>
                          <a:latin typeface="+mj-ea"/>
                          <a:ea typeface="+mj-ea"/>
                        </a:rPr>
                        <a:t>日</a:t>
                      </a:r>
                      <a:r>
                        <a:rPr kumimoji="0" lang="en-US" altLang="zh-TW" sz="1800" b="1" kern="1200" dirty="0" smtClean="0">
                          <a:solidFill>
                            <a:schemeClr val="tx1"/>
                          </a:solidFill>
                          <a:effectLst/>
                          <a:latin typeface="+mj-ea"/>
                          <a:ea typeface="+mj-ea"/>
                        </a:rPr>
                        <a:t>-</a:t>
                      </a:r>
                    </a:p>
                    <a:p>
                      <a:pPr>
                        <a:lnSpc>
                          <a:spcPct val="150000"/>
                        </a:lnSpc>
                      </a:pPr>
                      <a:r>
                        <a:rPr kumimoji="0" lang="en-US" altLang="zh-TW" sz="1800" b="1" kern="1200" dirty="0" smtClean="0">
                          <a:solidFill>
                            <a:schemeClr val="tx1"/>
                          </a:solidFill>
                          <a:effectLst/>
                          <a:latin typeface="+mj-ea"/>
                          <a:ea typeface="+mj-ea"/>
                        </a:rPr>
                        <a:t>106</a:t>
                      </a:r>
                      <a:r>
                        <a:rPr kumimoji="0" lang="zh-TW" altLang="en-US" sz="1800" b="1" kern="1200" dirty="0" smtClean="0">
                          <a:solidFill>
                            <a:schemeClr val="tx1"/>
                          </a:solidFill>
                          <a:effectLst/>
                          <a:latin typeface="+mj-ea"/>
                          <a:ea typeface="+mj-ea"/>
                        </a:rPr>
                        <a:t>年</a:t>
                      </a:r>
                      <a:r>
                        <a:rPr kumimoji="0" lang="en-US" altLang="zh-TW" sz="1800" b="1" kern="1200" dirty="0" smtClean="0">
                          <a:solidFill>
                            <a:schemeClr val="tx1"/>
                          </a:solidFill>
                          <a:effectLst/>
                          <a:latin typeface="+mj-ea"/>
                          <a:ea typeface="+mj-ea"/>
                        </a:rPr>
                        <a:t>3</a:t>
                      </a:r>
                      <a:r>
                        <a:rPr kumimoji="0" lang="zh-TW" altLang="en-US" sz="1800" b="1" kern="1200" dirty="0" smtClean="0">
                          <a:solidFill>
                            <a:schemeClr val="tx1"/>
                          </a:solidFill>
                          <a:effectLst/>
                          <a:latin typeface="+mj-ea"/>
                          <a:ea typeface="+mj-ea"/>
                        </a:rPr>
                        <a:t>月</a:t>
                      </a:r>
                      <a:endParaRPr lang="zh-TW" altLang="en-US" b="1" dirty="0">
                        <a:solidFill>
                          <a:schemeClr val="tx1"/>
                        </a:solidFill>
                        <a:latin typeface="+mj-ea"/>
                        <a:ea typeface="+mj-ea"/>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a:lnSpc>
                          <a:spcPct val="250000"/>
                        </a:lnSpc>
                      </a:pPr>
                      <a:r>
                        <a:rPr kumimoji="0" lang="zh-TW" altLang="zh-TW" sz="1800" b="1" kern="1200" dirty="0" smtClean="0">
                          <a:solidFill>
                            <a:schemeClr val="tx1"/>
                          </a:solidFill>
                          <a:effectLst/>
                          <a:latin typeface="+mj-ea"/>
                          <a:ea typeface="+mj-ea"/>
                        </a:rPr>
                        <a:t>核心</a:t>
                      </a:r>
                      <a:r>
                        <a:rPr kumimoji="0" lang="zh-TW" altLang="en-US" sz="1800" b="1" kern="1200" dirty="0" smtClean="0">
                          <a:solidFill>
                            <a:schemeClr val="tx1"/>
                          </a:solidFill>
                          <a:effectLst/>
                          <a:latin typeface="+mj-ea"/>
                          <a:ea typeface="+mj-ea"/>
                        </a:rPr>
                        <a:t>開課</a:t>
                      </a:r>
                      <a:r>
                        <a:rPr kumimoji="0" lang="zh-TW" altLang="zh-TW" sz="1800" b="1" kern="1200" dirty="0" smtClean="0">
                          <a:solidFill>
                            <a:schemeClr val="tx1"/>
                          </a:solidFill>
                          <a:effectLst/>
                          <a:latin typeface="+mj-ea"/>
                          <a:ea typeface="+mj-ea"/>
                        </a:rPr>
                        <a:t>學校</a:t>
                      </a:r>
                      <a:endParaRPr lang="zh-TW" altLang="en-US" b="1" dirty="0">
                        <a:solidFill>
                          <a:schemeClr val="tx1"/>
                        </a:solidFill>
                        <a:latin typeface="+mj-ea"/>
                        <a:ea typeface="+mj-ea"/>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a:lnSpc>
                          <a:spcPct val="150000"/>
                        </a:lnSpc>
                      </a:pPr>
                      <a:r>
                        <a:rPr kumimoji="0" lang="en-US" altLang="zh-TW" sz="1800" kern="1200" dirty="0" smtClean="0">
                          <a:effectLst/>
                          <a:latin typeface="+mj-ea"/>
                          <a:ea typeface="+mj-ea"/>
                        </a:rPr>
                        <a:t>1.</a:t>
                      </a:r>
                      <a:r>
                        <a:rPr kumimoji="0" lang="zh-TW" altLang="zh-TW" sz="1800" kern="1200" dirty="0" smtClean="0">
                          <a:effectLst/>
                          <a:latin typeface="+mj-ea"/>
                          <a:ea typeface="+mj-ea"/>
                        </a:rPr>
                        <a:t>提供授課場地</a:t>
                      </a:r>
                      <a:r>
                        <a:rPr kumimoji="0" lang="en-US" altLang="zh-TW" sz="1800" kern="1200" dirty="0" smtClean="0">
                          <a:effectLst/>
                          <a:latin typeface="+mj-ea"/>
                          <a:ea typeface="+mj-ea"/>
                        </a:rPr>
                        <a:t>(</a:t>
                      </a:r>
                      <a:r>
                        <a:rPr kumimoji="0" lang="zh-TW" altLang="en-US" sz="1800" kern="1200" dirty="0" smtClean="0">
                          <a:effectLst/>
                          <a:latin typeface="+mj-ea"/>
                          <a:ea typeface="+mj-ea"/>
                        </a:rPr>
                        <a:t>含電腦教室</a:t>
                      </a:r>
                      <a:r>
                        <a:rPr kumimoji="0" lang="en-US" altLang="zh-TW" sz="1800" kern="1200" dirty="0" smtClean="0">
                          <a:effectLst/>
                          <a:latin typeface="+mj-ea"/>
                          <a:ea typeface="+mj-ea"/>
                        </a:rPr>
                        <a:t>)</a:t>
                      </a:r>
                    </a:p>
                    <a:p>
                      <a:r>
                        <a:rPr kumimoji="0" lang="en-US" altLang="zh-TW" sz="1800" kern="1200" dirty="0" smtClean="0">
                          <a:effectLst/>
                          <a:latin typeface="+mj-ea"/>
                          <a:ea typeface="+mj-ea"/>
                        </a:rPr>
                        <a:t>2.</a:t>
                      </a:r>
                      <a:r>
                        <a:rPr kumimoji="0" lang="zh-TW" altLang="zh-TW" sz="1800" kern="1200" dirty="0" smtClean="0">
                          <a:effectLst/>
                          <a:latin typeface="+mj-ea"/>
                          <a:ea typeface="+mj-ea"/>
                        </a:rPr>
                        <a:t>提供教學設備</a:t>
                      </a:r>
                      <a:r>
                        <a:rPr kumimoji="0" lang="en-US" altLang="zh-TW" sz="1800" kern="1200" dirty="0" smtClean="0">
                          <a:effectLst/>
                          <a:latin typeface="+mj-ea"/>
                          <a:ea typeface="+mj-ea"/>
                        </a:rPr>
                        <a:t>(</a:t>
                      </a:r>
                      <a:r>
                        <a:rPr kumimoji="0" lang="zh-TW" altLang="en-US" sz="1800" kern="1200" dirty="0" smtClean="0">
                          <a:effectLst/>
                          <a:latin typeface="+mj-ea"/>
                          <a:ea typeface="+mj-ea"/>
                        </a:rPr>
                        <a:t>含投影設備</a:t>
                      </a:r>
                      <a:r>
                        <a:rPr kumimoji="0" lang="en-US" altLang="zh-TW" sz="1800" kern="1200" dirty="0" smtClean="0">
                          <a:effectLst/>
                          <a:latin typeface="+mj-ea"/>
                          <a:ea typeface="+mj-ea"/>
                        </a:rPr>
                        <a:t>)</a:t>
                      </a:r>
                    </a:p>
                    <a:p>
                      <a:r>
                        <a:rPr kumimoji="0" lang="en-US" altLang="zh-TW" sz="1800" kern="1200" dirty="0" smtClean="0">
                          <a:effectLst/>
                          <a:latin typeface="+mj-ea"/>
                          <a:ea typeface="+mj-ea"/>
                        </a:rPr>
                        <a:t>3.</a:t>
                      </a:r>
                      <a:r>
                        <a:rPr kumimoji="0" lang="zh-TW" altLang="en-US" sz="1800" kern="1200" dirty="0" smtClean="0">
                          <a:effectLst/>
                          <a:latin typeface="+mj-ea"/>
                          <a:ea typeface="+mj-ea"/>
                        </a:rPr>
                        <a:t>班導師及課務行政人力協助</a:t>
                      </a:r>
                      <a:endParaRPr lang="zh-TW" altLang="en-US" dirty="0">
                        <a:solidFill>
                          <a:schemeClr val="tx1"/>
                        </a:solidFill>
                        <a:latin typeface="+mj-ea"/>
                        <a:ea typeface="+mj-ea"/>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r>
              <a:tr h="685709">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kumimoji="0" lang="en-US" altLang="zh-TW" sz="1800" b="1" kern="1200" dirty="0" smtClean="0">
                          <a:solidFill>
                            <a:schemeClr val="tx1"/>
                          </a:solidFill>
                          <a:effectLst/>
                          <a:latin typeface="+mj-ea"/>
                          <a:ea typeface="+mj-ea"/>
                          <a:cs typeface="+mn-cs"/>
                        </a:rPr>
                        <a:t>106</a:t>
                      </a:r>
                      <a:r>
                        <a:rPr kumimoji="0" lang="zh-TW" altLang="en-US" sz="1800" b="1" kern="1200" dirty="0" smtClean="0">
                          <a:solidFill>
                            <a:schemeClr val="tx1"/>
                          </a:solidFill>
                          <a:effectLst/>
                          <a:latin typeface="+mj-ea"/>
                          <a:ea typeface="+mj-ea"/>
                          <a:cs typeface="+mn-cs"/>
                        </a:rPr>
                        <a:t>年</a:t>
                      </a:r>
                      <a:r>
                        <a:rPr kumimoji="0" lang="en-US" altLang="zh-TW" sz="1800" b="1" kern="1200" dirty="0" smtClean="0">
                          <a:solidFill>
                            <a:schemeClr val="tx1"/>
                          </a:solidFill>
                          <a:effectLst/>
                          <a:latin typeface="+mj-ea"/>
                          <a:ea typeface="+mj-ea"/>
                          <a:cs typeface="+mn-cs"/>
                        </a:rPr>
                        <a:t>7</a:t>
                      </a:r>
                      <a:r>
                        <a:rPr kumimoji="0" lang="zh-TW" altLang="en-US" sz="1800" b="1" kern="1200" dirty="0" smtClean="0">
                          <a:solidFill>
                            <a:schemeClr val="tx1"/>
                          </a:solidFill>
                          <a:effectLst/>
                          <a:latin typeface="+mj-ea"/>
                          <a:ea typeface="+mj-ea"/>
                          <a:cs typeface="+mn-cs"/>
                        </a:rPr>
                        <a:t>月</a:t>
                      </a:r>
                      <a:endParaRPr kumimoji="0" lang="zh-TW" altLang="en-US" sz="1800" b="1" kern="1200" dirty="0">
                        <a:solidFill>
                          <a:schemeClr val="tx1"/>
                        </a:solidFill>
                        <a:effectLst/>
                        <a:latin typeface="+mj-ea"/>
                        <a:ea typeface="+mj-ea"/>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EEF1"/>
                    </a:solidFill>
                  </a:tcP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kumimoji="0" lang="zh-TW" altLang="zh-TW" sz="1800" b="1" kern="1200" dirty="0" smtClean="0">
                          <a:solidFill>
                            <a:schemeClr val="tx1"/>
                          </a:solidFill>
                          <a:effectLst/>
                          <a:latin typeface="+mj-ea"/>
                          <a:ea typeface="+mj-ea"/>
                          <a:cs typeface="+mn-cs"/>
                        </a:rPr>
                        <a:t>結訓典禮暨成果發表</a:t>
                      </a:r>
                      <a:endParaRPr kumimoji="0" lang="zh-TW" altLang="en-US" sz="1800" b="1" kern="1200" dirty="0">
                        <a:solidFill>
                          <a:schemeClr val="tx1"/>
                        </a:solidFill>
                        <a:effectLst/>
                        <a:latin typeface="+mj-ea"/>
                        <a:ea typeface="+mj-ea"/>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EEF1"/>
                    </a:solidFill>
                  </a:tcPr>
                </a:tc>
                <a:tc>
                  <a:txBody>
                    <a:bodyPr/>
                    <a:lstStyle/>
                    <a:p>
                      <a:r>
                        <a:rPr kumimoji="0" lang="en-US" altLang="zh-TW" sz="1800" kern="1200" dirty="0" smtClean="0">
                          <a:effectLst/>
                          <a:latin typeface="+mj-ea"/>
                          <a:ea typeface="+mj-ea"/>
                        </a:rPr>
                        <a:t>1.</a:t>
                      </a:r>
                      <a:r>
                        <a:rPr kumimoji="0" lang="zh-TW" altLang="en-US" sz="1800" kern="1200" dirty="0" smtClean="0">
                          <a:effectLst/>
                          <a:latin typeface="+mj-ea"/>
                          <a:ea typeface="+mj-ea"/>
                        </a:rPr>
                        <a:t>核心開課</a:t>
                      </a:r>
                      <a:r>
                        <a:rPr kumimoji="0" lang="zh-TW" altLang="zh-TW" sz="1800" kern="1200" dirty="0" smtClean="0">
                          <a:effectLst/>
                          <a:latin typeface="+mj-ea"/>
                          <a:ea typeface="+mj-ea"/>
                        </a:rPr>
                        <a:t>學校派員參加</a:t>
                      </a:r>
                      <a:endParaRPr kumimoji="0" lang="en-US" altLang="zh-TW" sz="1800" kern="1200" dirty="0" smtClean="0">
                        <a:effectLst/>
                        <a:latin typeface="+mj-ea"/>
                        <a:ea typeface="+mj-ea"/>
                      </a:endParaRPr>
                    </a:p>
                    <a:p>
                      <a:r>
                        <a:rPr kumimoji="0" lang="en-US" altLang="zh-TW" sz="1800" kern="1200" dirty="0" smtClean="0">
                          <a:effectLst/>
                          <a:latin typeface="+mj-ea"/>
                          <a:ea typeface="+mj-ea"/>
                        </a:rPr>
                        <a:t>2.</a:t>
                      </a:r>
                      <a:r>
                        <a:rPr kumimoji="0" lang="zh-TW" altLang="zh-TW" sz="1800" kern="1200" dirty="0" smtClean="0">
                          <a:effectLst/>
                          <a:latin typeface="+mj-ea"/>
                          <a:ea typeface="+mj-ea"/>
                        </a:rPr>
                        <a:t>結訓學員代表參加</a:t>
                      </a:r>
                      <a:endParaRPr lang="zh-TW" altLang="en-US" dirty="0">
                        <a:solidFill>
                          <a:schemeClr val="tx1"/>
                        </a:solidFill>
                        <a:latin typeface="+mj-ea"/>
                        <a:ea typeface="+mj-ea"/>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EEF1"/>
                    </a:solidFill>
                  </a:tcPr>
                </a:tc>
              </a:tr>
            </a:tbl>
          </a:graphicData>
        </a:graphic>
      </p:graphicFrame>
      <p:sp>
        <p:nvSpPr>
          <p:cNvPr id="8" name="Title 1"/>
          <p:cNvSpPr>
            <a:spLocks noGrp="1"/>
          </p:cNvSpPr>
          <p:nvPr>
            <p:ph type="title"/>
            <p:custDataLst>
              <p:tags r:id="rId2"/>
            </p:custDataLst>
          </p:nvPr>
        </p:nvSpPr>
        <p:spPr>
          <a:xfrm>
            <a:off x="0" y="260350"/>
            <a:ext cx="8229600" cy="914400"/>
          </a:xfrm>
        </p:spPr>
        <p:txBody>
          <a:bodyPr>
            <a:normAutofit/>
          </a:bodyPr>
          <a:lstStyle/>
          <a:p>
            <a:pPr fontAlgn="auto">
              <a:spcAft>
                <a:spcPts val="0"/>
              </a:spcAft>
              <a:defRPr/>
            </a:pPr>
            <a:r>
              <a:rPr lang="zh-TW" altLang="en-US" sz="3600" b="1" dirty="0" smtClean="0">
                <a:solidFill>
                  <a:srgbClr val="953735"/>
                </a:solidFill>
                <a:effectLst>
                  <a:outerShdw blurRad="38100" dist="38100" dir="2700000" algn="tl">
                    <a:srgbClr val="000000">
                      <a:alpha val="43137"/>
                    </a:srgbClr>
                  </a:outerShdw>
                </a:effectLst>
              </a:rPr>
              <a:t>肆、</a:t>
            </a:r>
            <a:r>
              <a:rPr lang="zh-TW" altLang="en-US" sz="3600" b="1" dirty="0">
                <a:solidFill>
                  <a:srgbClr val="953735"/>
                </a:solidFill>
                <a:effectLst>
                  <a:outerShdw blurRad="38100" dist="38100" dir="2700000" algn="tl">
                    <a:srgbClr val="000000">
                      <a:alpha val="43137"/>
                    </a:srgbClr>
                  </a:outerShdw>
                </a:effectLst>
              </a:rPr>
              <a:t>專</a:t>
            </a:r>
            <a:r>
              <a:rPr lang="zh-TW" altLang="en-US" sz="3600" b="1" dirty="0" smtClean="0">
                <a:solidFill>
                  <a:srgbClr val="953735"/>
                </a:solidFill>
                <a:effectLst>
                  <a:outerShdw blurRad="38100" dist="38100" dir="2700000" algn="tl">
                    <a:srgbClr val="000000">
                      <a:alpha val="43137"/>
                    </a:srgbClr>
                  </a:outerShdw>
                </a:effectLst>
              </a:rPr>
              <a:t>班重要活動與時程規劃</a:t>
            </a:r>
            <a:endParaRPr altLang="en-US" sz="3600" b="1" dirty="0" smtClean="0">
              <a:solidFill>
                <a:srgbClr val="953735"/>
              </a:solidFill>
              <a:effectLst>
                <a:outerShdw blurRad="38100" dist="38100" dir="2700000" algn="tl">
                  <a:srgbClr val="000000">
                    <a:alpha val="43137"/>
                  </a:srgbClr>
                </a:outerShdw>
              </a:effectLst>
              <a:ea typeface="微軟正黑體"/>
            </a:endParaRPr>
          </a:p>
        </p:txBody>
      </p:sp>
    </p:spTree>
    <p:custDataLst>
      <p:tags r:id="rId1"/>
    </p:custDataLst>
  </p:cSld>
  <p:clrMapOvr>
    <a:masterClrMapping/>
  </p:clrMapOvr>
  <p:transition spd="slow">
    <p:blinds/>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custDataLst>
              <p:tags r:id="rId2"/>
            </p:custDataLst>
          </p:nvPr>
        </p:nvSpPr>
        <p:spPr>
          <a:xfrm>
            <a:off x="395288" y="549275"/>
            <a:ext cx="8229600" cy="914400"/>
          </a:xfrm>
        </p:spPr>
        <p:txBody>
          <a:bodyPr>
            <a:normAutofit/>
          </a:bodyPr>
          <a:lstStyle/>
          <a:p>
            <a:pPr fontAlgn="auto">
              <a:spcAft>
                <a:spcPts val="0"/>
              </a:spcAft>
              <a:defRPr/>
            </a:pPr>
            <a:r>
              <a:rPr lang="zh-TW" altLang="en-US" sz="3600" b="1" dirty="0" smtClean="0">
                <a:solidFill>
                  <a:srgbClr val="953735"/>
                </a:solidFill>
                <a:effectLst>
                  <a:outerShdw blurRad="38100" dist="38100" dir="2700000" algn="tl">
                    <a:srgbClr val="000000">
                      <a:alpha val="43137"/>
                    </a:srgbClr>
                  </a:outerShdw>
                </a:effectLst>
                <a:latin typeface="微軟正黑體"/>
                <a:ea typeface="微軟正黑體"/>
              </a:rPr>
              <a:t>伍、</a:t>
            </a:r>
            <a:r>
              <a:rPr lang="zh-TW" altLang="en-US" sz="3600" b="1" dirty="0" smtClean="0">
                <a:solidFill>
                  <a:srgbClr val="953735"/>
                </a:solidFill>
                <a:effectLst>
                  <a:outerShdw blurRad="38100" dist="38100" dir="2700000" algn="tl">
                    <a:srgbClr val="000000">
                      <a:alpha val="43137"/>
                    </a:srgbClr>
                  </a:outerShdw>
                </a:effectLst>
              </a:rPr>
              <a:t>專班課程介紹</a:t>
            </a:r>
            <a:r>
              <a:rPr lang="en-US" altLang="zh-TW" sz="3600" b="1" dirty="0" smtClean="0">
                <a:solidFill>
                  <a:srgbClr val="953735"/>
                </a:solidFill>
                <a:effectLst>
                  <a:outerShdw blurRad="38100" dist="38100" dir="2700000" algn="tl">
                    <a:srgbClr val="000000">
                      <a:alpha val="43137"/>
                    </a:srgbClr>
                  </a:outerShdw>
                </a:effectLst>
              </a:rPr>
              <a:t>-</a:t>
            </a:r>
            <a:r>
              <a:rPr lang="zh-TW" altLang="en-US" sz="3600" b="1" dirty="0" smtClean="0">
                <a:solidFill>
                  <a:srgbClr val="953735"/>
                </a:solidFill>
                <a:effectLst>
                  <a:outerShdw blurRad="38100" dist="38100" dir="2700000" algn="tl">
                    <a:srgbClr val="000000">
                      <a:alpha val="43137"/>
                    </a:srgbClr>
                  </a:outerShdw>
                </a:effectLst>
              </a:rPr>
              <a:t>對象</a:t>
            </a:r>
            <a:endParaRPr altLang="en-US" sz="3600" b="1" dirty="0" smtClean="0">
              <a:solidFill>
                <a:srgbClr val="953735"/>
              </a:solidFill>
              <a:effectLst>
                <a:outerShdw blurRad="38100" dist="38100" dir="2700000" algn="tl">
                  <a:srgbClr val="000000">
                    <a:alpha val="43137"/>
                  </a:srgbClr>
                </a:outerShdw>
              </a:effectLst>
              <a:ea typeface="微軟正黑體"/>
            </a:endParaRPr>
          </a:p>
        </p:txBody>
      </p:sp>
      <p:sp>
        <p:nvSpPr>
          <p:cNvPr id="70659" name="Content Placeholder 3"/>
          <p:cNvSpPr>
            <a:spLocks noGrp="1"/>
          </p:cNvSpPr>
          <p:nvPr>
            <p:ph idx="1"/>
          </p:nvPr>
        </p:nvSpPr>
        <p:spPr>
          <a:xfrm>
            <a:off x="251520" y="1484784"/>
            <a:ext cx="8496944" cy="4896544"/>
          </a:xfrm>
          <a:ln/>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marL="274320" indent="-274320" fontAlgn="auto">
              <a:lnSpc>
                <a:spcPct val="150000"/>
              </a:lnSpc>
              <a:spcAft>
                <a:spcPts val="0"/>
              </a:spcAft>
              <a:buClr>
                <a:schemeClr val="accent3"/>
              </a:buClr>
              <a:buFont typeface="Wingdings 2"/>
              <a:buChar char=""/>
              <a:defRPr/>
            </a:pPr>
            <a:r>
              <a:rPr lang="zh-TW" altLang="zh-TW" b="1" dirty="0" smtClean="0">
                <a:latin typeface="微軟正黑體" pitchFamily="34" charset="-120"/>
                <a:ea typeface="微軟正黑體" pitchFamily="34" charset="-120"/>
              </a:rPr>
              <a:t>國內大專院校</a:t>
            </a:r>
            <a:r>
              <a:rPr lang="en-US" altLang="zh-TW" b="1" dirty="0" smtClean="0">
                <a:latin typeface="微軟正黑體" pitchFamily="34" charset="-120"/>
                <a:ea typeface="微軟正黑體" pitchFamily="34" charset="-120"/>
              </a:rPr>
              <a:t>105</a:t>
            </a:r>
            <a:r>
              <a:rPr lang="zh-TW" altLang="en-US" b="1" dirty="0" smtClean="0">
                <a:latin typeface="微軟正黑體" pitchFamily="34" charset="-120"/>
                <a:ea typeface="微軟正黑體" pitchFamily="34" charset="-120"/>
              </a:rPr>
              <a:t>學年度</a:t>
            </a:r>
            <a:r>
              <a:rPr lang="zh-TW" altLang="zh-TW" b="1" dirty="0" smtClean="0">
                <a:latin typeface="微軟正黑體" pitchFamily="34" charset="-120"/>
                <a:ea typeface="微軟正黑體" pitchFamily="34" charset="-120"/>
              </a:rPr>
              <a:t>之應屆畢業生</a:t>
            </a:r>
            <a:r>
              <a:rPr lang="zh-TW" altLang="en-US" b="1" dirty="0" smtClean="0">
                <a:latin typeface="微軟正黑體" pitchFamily="34" charset="-120"/>
                <a:ea typeface="微軟正黑體" pitchFamily="34" charset="-120"/>
              </a:rPr>
              <a:t>，</a:t>
            </a:r>
            <a:r>
              <a:rPr lang="zh-TW" altLang="zh-TW" b="1" dirty="0" smtClean="0">
                <a:latin typeface="微軟正黑體" pitchFamily="34" charset="-120"/>
                <a:ea typeface="微軟正黑體" pitchFamily="34" charset="-120"/>
              </a:rPr>
              <a:t>主修科系不限。</a:t>
            </a:r>
          </a:p>
          <a:p>
            <a:pPr marL="274320" indent="-274320" fontAlgn="auto">
              <a:lnSpc>
                <a:spcPct val="150000"/>
              </a:lnSpc>
              <a:spcAft>
                <a:spcPts val="0"/>
              </a:spcAft>
              <a:buClr>
                <a:schemeClr val="accent3"/>
              </a:buClr>
              <a:buFont typeface="Wingdings 2"/>
              <a:buChar char=""/>
              <a:defRPr/>
            </a:pPr>
            <a:r>
              <a:rPr lang="zh-TW" altLang="zh-TW" b="1" dirty="0" smtClean="0">
                <a:latin typeface="微軟正黑體" pitchFamily="34" charset="-120"/>
                <a:ea typeface="微軟正黑體" pitchFamily="34" charset="-120"/>
              </a:rPr>
              <a:t>最近一學期學業平均成績</a:t>
            </a:r>
            <a:r>
              <a:rPr lang="en-US" altLang="zh-TW" b="1" dirty="0" smtClean="0">
                <a:latin typeface="微軟正黑體" pitchFamily="34" charset="-120"/>
                <a:ea typeface="微軟正黑體" pitchFamily="34" charset="-120"/>
              </a:rPr>
              <a:t>65</a:t>
            </a:r>
            <a:r>
              <a:rPr lang="zh-TW" altLang="zh-TW" b="1" dirty="0" smtClean="0">
                <a:latin typeface="微軟正黑體" pitchFamily="34" charset="-120"/>
                <a:ea typeface="微軟正黑體" pitchFamily="34" charset="-120"/>
              </a:rPr>
              <a:t>分以上者。</a:t>
            </a:r>
          </a:p>
          <a:p>
            <a:pPr marL="274320" indent="-274320" fontAlgn="auto">
              <a:lnSpc>
                <a:spcPct val="150000"/>
              </a:lnSpc>
              <a:spcAft>
                <a:spcPts val="0"/>
              </a:spcAft>
              <a:buClr>
                <a:schemeClr val="accent3"/>
              </a:buClr>
              <a:buFont typeface="Wingdings 2"/>
              <a:buChar char=""/>
              <a:defRPr/>
            </a:pPr>
            <a:r>
              <a:rPr lang="zh-TW" altLang="zh-TW" b="1" dirty="0" smtClean="0">
                <a:latin typeface="微軟正黑體" pitchFamily="34" charset="-120"/>
                <a:ea typeface="微軟正黑體" pitchFamily="34" charset="-120"/>
              </a:rPr>
              <a:t>最近一學期</a:t>
            </a:r>
            <a:r>
              <a:rPr lang="zh-TW" altLang="en-US" b="1" dirty="0" smtClean="0">
                <a:latin typeface="微軟正黑體" pitchFamily="34" charset="-120"/>
                <a:ea typeface="微軟正黑體" pitchFamily="34" charset="-120"/>
              </a:rPr>
              <a:t>品</a:t>
            </a:r>
            <a:r>
              <a:rPr lang="zh-TW" altLang="zh-TW" b="1" dirty="0" smtClean="0">
                <a:latin typeface="微軟正黑體" pitchFamily="34" charset="-120"/>
                <a:ea typeface="微軟正黑體" pitchFamily="34" charset="-120"/>
              </a:rPr>
              <a:t>德</a:t>
            </a:r>
            <a:r>
              <a:rPr lang="zh-TW" altLang="en-US" b="1" dirty="0" smtClean="0">
                <a:latin typeface="微軟正黑體" pitchFamily="34" charset="-120"/>
                <a:ea typeface="微軟正黑體" pitchFamily="34" charset="-120"/>
              </a:rPr>
              <a:t>及操性</a:t>
            </a:r>
            <a:r>
              <a:rPr lang="zh-TW" altLang="zh-TW" b="1" dirty="0" smtClean="0">
                <a:latin typeface="微軟正黑體" pitchFamily="34" charset="-120"/>
                <a:ea typeface="微軟正黑體" pitchFamily="34" charset="-120"/>
              </a:rPr>
              <a:t>成績</a:t>
            </a:r>
            <a:r>
              <a:rPr lang="zh-TW" altLang="en-US" b="1" dirty="0" smtClean="0">
                <a:latin typeface="微軟正黑體" pitchFamily="34" charset="-120"/>
                <a:ea typeface="微軟正黑體" pitchFamily="34" charset="-120"/>
              </a:rPr>
              <a:t>表現良好且無懲處紀錄者</a:t>
            </a:r>
            <a:r>
              <a:rPr lang="zh-TW" altLang="zh-TW" b="1" dirty="0" smtClean="0">
                <a:latin typeface="微軟正黑體" pitchFamily="34" charset="-120"/>
                <a:ea typeface="微軟正黑體" pitchFamily="34" charset="-120"/>
              </a:rPr>
              <a:t>。</a:t>
            </a:r>
          </a:p>
          <a:p>
            <a:pPr marL="274320" indent="-274320" fontAlgn="auto">
              <a:lnSpc>
                <a:spcPct val="150000"/>
              </a:lnSpc>
              <a:spcAft>
                <a:spcPts val="0"/>
              </a:spcAft>
              <a:buClr>
                <a:schemeClr val="accent3"/>
              </a:buClr>
              <a:buFont typeface="Wingdings 2"/>
              <a:buChar char=""/>
              <a:defRPr/>
            </a:pPr>
            <a:r>
              <a:rPr lang="zh-TW" altLang="zh-TW" b="1" dirty="0" smtClean="0">
                <a:latin typeface="微軟正黑體" pitchFamily="34" charset="-120"/>
                <a:ea typeface="微軟正黑體" pitchFamily="34" charset="-120"/>
              </a:rPr>
              <a:t>財務或其他條件符合下列條件之一：</a:t>
            </a:r>
          </a:p>
          <a:p>
            <a:pPr marL="640080" lvl="1" indent="-246888" fontAlgn="auto">
              <a:lnSpc>
                <a:spcPct val="150000"/>
              </a:lnSpc>
              <a:spcAft>
                <a:spcPts val="0"/>
              </a:spcAft>
              <a:buFont typeface="Wingdings 2"/>
              <a:buChar char=""/>
              <a:defRPr/>
            </a:pPr>
            <a:r>
              <a:rPr lang="zh-TW" altLang="zh-TW" b="1" dirty="0" smtClean="0">
                <a:solidFill>
                  <a:srgbClr val="0000CC"/>
                </a:solidFill>
                <a:latin typeface="微軟正黑體" pitchFamily="34" charset="-120"/>
                <a:ea typeface="微軟正黑體" pitchFamily="34" charset="-120"/>
              </a:rPr>
              <a:t>符合各縣市政府中低收入戶資格</a:t>
            </a:r>
          </a:p>
          <a:p>
            <a:pPr marL="640080" lvl="1" indent="-246888" fontAlgn="auto">
              <a:lnSpc>
                <a:spcPct val="150000"/>
              </a:lnSpc>
              <a:spcAft>
                <a:spcPts val="0"/>
              </a:spcAft>
              <a:buFont typeface="Wingdings 2"/>
              <a:buChar char=""/>
              <a:defRPr/>
            </a:pPr>
            <a:r>
              <a:rPr lang="zh-TW" altLang="zh-TW" b="1" dirty="0" smtClean="0">
                <a:solidFill>
                  <a:srgbClr val="0000CC"/>
                </a:solidFill>
                <a:latin typeface="微軟正黑體" pitchFamily="34" charset="-120"/>
                <a:ea typeface="微軟正黑體" pitchFamily="34" charset="-120"/>
              </a:rPr>
              <a:t>家庭遭受重大事故（含災害、經濟變故、人口傷亡等）</a:t>
            </a:r>
          </a:p>
          <a:p>
            <a:pPr marL="640080" lvl="1" indent="-246888" fontAlgn="auto">
              <a:lnSpc>
                <a:spcPct val="150000"/>
              </a:lnSpc>
              <a:spcAft>
                <a:spcPts val="0"/>
              </a:spcAft>
              <a:buFont typeface="Wingdings 2"/>
              <a:buChar char=""/>
              <a:defRPr/>
            </a:pPr>
            <a:r>
              <a:rPr lang="zh-TW" altLang="zh-TW" b="1" dirty="0" smtClean="0">
                <a:solidFill>
                  <a:srgbClr val="0000CC"/>
                </a:solidFill>
                <a:latin typeface="微軟正黑體" pitchFamily="34" charset="-120"/>
                <a:ea typeface="微軟正黑體" pitchFamily="34" charset="-120"/>
              </a:rPr>
              <a:t>家中負擔家計者因失業、失蹤或罹患重大疾病，無法工作</a:t>
            </a:r>
          </a:p>
          <a:p>
            <a:pPr marL="640080" lvl="1" indent="-246888" fontAlgn="auto">
              <a:lnSpc>
                <a:spcPct val="150000"/>
              </a:lnSpc>
              <a:spcAft>
                <a:spcPts val="0"/>
              </a:spcAft>
              <a:buFont typeface="Wingdings 2"/>
              <a:buChar char=""/>
              <a:defRPr/>
            </a:pPr>
            <a:r>
              <a:rPr lang="zh-TW" altLang="zh-TW" b="1" dirty="0" smtClean="0">
                <a:solidFill>
                  <a:srgbClr val="0000CC"/>
                </a:solidFill>
                <a:latin typeface="微軟正黑體" pitchFamily="34" charset="-120"/>
                <a:ea typeface="微軟正黑體" pitchFamily="34" charset="-120"/>
              </a:rPr>
              <a:t>目前接受社福單位輔導、輔助或安置</a:t>
            </a:r>
            <a:endParaRPr lang="en-US" altLang="zh-TW" b="1" dirty="0" smtClean="0">
              <a:solidFill>
                <a:srgbClr val="0000CC"/>
              </a:solidFill>
              <a:latin typeface="微軟正黑體" pitchFamily="34" charset="-120"/>
              <a:ea typeface="微軟正黑體" pitchFamily="34" charset="-120"/>
            </a:endParaRPr>
          </a:p>
          <a:p>
            <a:pPr marL="640080" lvl="1" indent="-246888" fontAlgn="auto">
              <a:lnSpc>
                <a:spcPct val="150000"/>
              </a:lnSpc>
              <a:spcAft>
                <a:spcPts val="0"/>
              </a:spcAft>
              <a:buFont typeface="Wingdings 2"/>
              <a:buChar char=""/>
              <a:defRPr/>
            </a:pPr>
            <a:r>
              <a:rPr lang="zh-TW" altLang="en-US" b="1" dirty="0">
                <a:solidFill>
                  <a:srgbClr val="0000CC"/>
                </a:solidFill>
                <a:latin typeface="微軟正黑體" pitchFamily="34" charset="-120"/>
                <a:ea typeface="微軟正黑體" pitchFamily="34" charset="-120"/>
              </a:rPr>
              <a:t>其他足以證明需要財務協助</a:t>
            </a:r>
            <a:endParaRPr lang="zh-TW" altLang="zh-TW" b="1" dirty="0" smtClean="0">
              <a:solidFill>
                <a:srgbClr val="0000CC"/>
              </a:solidFill>
              <a:latin typeface="微軟正黑體" pitchFamily="34" charset="-120"/>
              <a:ea typeface="微軟正黑體" pitchFamily="34" charset="-120"/>
            </a:endParaRPr>
          </a:p>
        </p:txBody>
      </p:sp>
      <p:sp>
        <p:nvSpPr>
          <p:cNvPr id="5" name="Slide Number Placeholder 5"/>
          <p:cNvSpPr>
            <a:spLocks noGrp="1"/>
          </p:cNvSpPr>
          <p:nvPr>
            <p:ph type="sldNum" sz="quarter" idx="12"/>
          </p:nvPr>
        </p:nvSpPr>
        <p:spPr/>
        <p:txBody>
          <a:bodyPr/>
          <a:lstStyle/>
          <a:p>
            <a:pPr>
              <a:defRPr/>
            </a:pPr>
            <a:fld id="{B6189578-80F4-4C37-A3BE-72048222A966}" type="slidenum">
              <a:rPr lang="en-US" altLang="zh-TW"/>
              <a:pPr>
                <a:defRPr/>
              </a:pPr>
              <a:t>9</a:t>
            </a:fld>
            <a:endParaRPr/>
          </a:p>
        </p:txBody>
      </p:sp>
    </p:spTree>
    <p:custDataLst>
      <p:tags r:id="rId1"/>
    </p:custDataLst>
  </p:cSld>
  <p:clrMapOvr>
    <a:masterClrMapping/>
  </p:clrMapOvr>
  <p:transition spd="slow">
    <p:blinds/>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DVSECTIONID" val="6QLnjpDmemWvdkPv8CNhLB"/>
</p:tagLst>
</file>

<file path=ppt/tags/tag10.xml><?xml version="1.0" encoding="utf-8"?>
<p:tagLst xmlns:a="http://schemas.openxmlformats.org/drawingml/2006/main" xmlns:r="http://schemas.openxmlformats.org/officeDocument/2006/relationships" xmlns:p="http://schemas.openxmlformats.org/presentationml/2006/main">
  <p:tag name="DVSECTIONID" val="FWTzd7aXBssOmYs9yuGiml"/>
</p:tagLst>
</file>

<file path=ppt/tags/tag11.xml><?xml version="1.0" encoding="utf-8"?>
<p:tagLst xmlns:a="http://schemas.openxmlformats.org/drawingml/2006/main" xmlns:r="http://schemas.openxmlformats.org/officeDocument/2006/relationships" xmlns:p="http://schemas.openxmlformats.org/presentationml/2006/main">
  <p:tag name="DVSHAPEID" val="fEx7i1o5WFYMUt4c6svz0o"/>
</p:tagLst>
</file>

<file path=ppt/tags/tag12.xml><?xml version="1.0" encoding="utf-8"?>
<p:tagLst xmlns:a="http://schemas.openxmlformats.org/drawingml/2006/main" xmlns:r="http://schemas.openxmlformats.org/officeDocument/2006/relationships" xmlns:p="http://schemas.openxmlformats.org/presentationml/2006/main">
  <p:tag name="DVSECTIONID" val="FWTzd7aXBssOmYs9yuGiml"/>
</p:tagLst>
</file>

<file path=ppt/tags/tag13.xml><?xml version="1.0" encoding="utf-8"?>
<p:tagLst xmlns:a="http://schemas.openxmlformats.org/drawingml/2006/main" xmlns:r="http://schemas.openxmlformats.org/officeDocument/2006/relationships" xmlns:p="http://schemas.openxmlformats.org/presentationml/2006/main">
  <p:tag name="DVSHAPEID" val="fEx7i1o5WFYMUt4c6svz0o"/>
</p:tagLst>
</file>

<file path=ppt/tags/tag14.xml><?xml version="1.0" encoding="utf-8"?>
<p:tagLst xmlns:a="http://schemas.openxmlformats.org/drawingml/2006/main" xmlns:r="http://schemas.openxmlformats.org/officeDocument/2006/relationships" xmlns:p="http://schemas.openxmlformats.org/presentationml/2006/main">
  <p:tag name="DVSECTIONID" val="FWTzd7aXBssOmYs9yuGiml"/>
</p:tagLst>
</file>

<file path=ppt/tags/tag15.xml><?xml version="1.0" encoding="utf-8"?>
<p:tagLst xmlns:a="http://schemas.openxmlformats.org/drawingml/2006/main" xmlns:r="http://schemas.openxmlformats.org/officeDocument/2006/relationships" xmlns:p="http://schemas.openxmlformats.org/presentationml/2006/main">
  <p:tag name="DVSHAPEID" val="fEx7i1o5WFYMUt4c6svz0o"/>
</p:tagLst>
</file>

<file path=ppt/tags/tag16.xml><?xml version="1.0" encoding="utf-8"?>
<p:tagLst xmlns:a="http://schemas.openxmlformats.org/drawingml/2006/main" xmlns:r="http://schemas.openxmlformats.org/officeDocument/2006/relationships" xmlns:p="http://schemas.openxmlformats.org/presentationml/2006/main">
  <p:tag name="DVSECTIONID" val="FWTzd7aXBssOmYs9yuGiml"/>
</p:tagLst>
</file>

<file path=ppt/tags/tag17.xml><?xml version="1.0" encoding="utf-8"?>
<p:tagLst xmlns:a="http://schemas.openxmlformats.org/drawingml/2006/main" xmlns:r="http://schemas.openxmlformats.org/officeDocument/2006/relationships" xmlns:p="http://schemas.openxmlformats.org/presentationml/2006/main">
  <p:tag name="DVSHAPEID" val="fEx7i1o5WFYMUt4c6svz0o"/>
</p:tagLst>
</file>

<file path=ppt/tags/tag18.xml><?xml version="1.0" encoding="utf-8"?>
<p:tagLst xmlns:a="http://schemas.openxmlformats.org/drawingml/2006/main" xmlns:r="http://schemas.openxmlformats.org/officeDocument/2006/relationships" xmlns:p="http://schemas.openxmlformats.org/presentationml/2006/main">
  <p:tag name="DVSECTIONID" val="FWTzd7aXBssOmYs9yuGiml"/>
</p:tagLst>
</file>

<file path=ppt/tags/tag19.xml><?xml version="1.0" encoding="utf-8"?>
<p:tagLst xmlns:a="http://schemas.openxmlformats.org/drawingml/2006/main" xmlns:r="http://schemas.openxmlformats.org/officeDocument/2006/relationships" xmlns:p="http://schemas.openxmlformats.org/presentationml/2006/main">
  <p:tag name="DVSHAPEID" val="fEx7i1o5WFYMUt4c6svz0o"/>
</p:tagLst>
</file>

<file path=ppt/tags/tag2.xml><?xml version="1.0" encoding="utf-8"?>
<p:tagLst xmlns:a="http://schemas.openxmlformats.org/drawingml/2006/main" xmlns:r="http://schemas.openxmlformats.org/officeDocument/2006/relationships" xmlns:p="http://schemas.openxmlformats.org/presentationml/2006/main">
  <p:tag name="DVSHAPEID" val="9TlgkWg9GbD75tZxSe07Sl"/>
</p:tagLst>
</file>

<file path=ppt/tags/tag20.xml><?xml version="1.0" encoding="utf-8"?>
<p:tagLst xmlns:a="http://schemas.openxmlformats.org/drawingml/2006/main" xmlns:r="http://schemas.openxmlformats.org/officeDocument/2006/relationships" xmlns:p="http://schemas.openxmlformats.org/presentationml/2006/main">
  <p:tag name="DVSECTIONID" val="FWTzd7aXBssOmYs9yuGiml"/>
</p:tagLst>
</file>

<file path=ppt/tags/tag21.xml><?xml version="1.0" encoding="utf-8"?>
<p:tagLst xmlns:a="http://schemas.openxmlformats.org/drawingml/2006/main" xmlns:r="http://schemas.openxmlformats.org/officeDocument/2006/relationships" xmlns:p="http://schemas.openxmlformats.org/presentationml/2006/main">
  <p:tag name="DVSHAPEID" val="fEx7i1o5WFYMUt4c6svz0o"/>
</p:tagLst>
</file>

<file path=ppt/tags/tag22.xml><?xml version="1.0" encoding="utf-8"?>
<p:tagLst xmlns:a="http://schemas.openxmlformats.org/drawingml/2006/main" xmlns:r="http://schemas.openxmlformats.org/officeDocument/2006/relationships" xmlns:p="http://schemas.openxmlformats.org/presentationml/2006/main">
  <p:tag name="DVSECTIONID" val="FWTzd7aXBssOmYs9yuGiml"/>
</p:tagLst>
</file>

<file path=ppt/tags/tag23.xml><?xml version="1.0" encoding="utf-8"?>
<p:tagLst xmlns:a="http://schemas.openxmlformats.org/drawingml/2006/main" xmlns:r="http://schemas.openxmlformats.org/officeDocument/2006/relationships" xmlns:p="http://schemas.openxmlformats.org/presentationml/2006/main">
  <p:tag name="DVSHAPEID" val="fEx7i1o5WFYMUt4c6svz0o"/>
</p:tagLst>
</file>

<file path=ppt/tags/tag24.xml><?xml version="1.0" encoding="utf-8"?>
<p:tagLst xmlns:a="http://schemas.openxmlformats.org/drawingml/2006/main" xmlns:r="http://schemas.openxmlformats.org/officeDocument/2006/relationships" xmlns:p="http://schemas.openxmlformats.org/presentationml/2006/main">
  <p:tag name="DVSECTIONID" val="FWTzd7aXBssOmYs9yuGiml"/>
</p:tagLst>
</file>

<file path=ppt/tags/tag25.xml><?xml version="1.0" encoding="utf-8"?>
<p:tagLst xmlns:a="http://schemas.openxmlformats.org/drawingml/2006/main" xmlns:r="http://schemas.openxmlformats.org/officeDocument/2006/relationships" xmlns:p="http://schemas.openxmlformats.org/presentationml/2006/main">
  <p:tag name="DVSHAPEID" val="fEx7i1o5WFYMUt4c6svz0o"/>
</p:tagLst>
</file>

<file path=ppt/tags/tag26.xml><?xml version="1.0" encoding="utf-8"?>
<p:tagLst xmlns:a="http://schemas.openxmlformats.org/drawingml/2006/main" xmlns:r="http://schemas.openxmlformats.org/officeDocument/2006/relationships" xmlns:p="http://schemas.openxmlformats.org/presentationml/2006/main">
  <p:tag name="DVSECTIONID" val="FWTzd7aXBssOmYs9yuGiml"/>
</p:tagLst>
</file>

<file path=ppt/tags/tag27.xml><?xml version="1.0" encoding="utf-8"?>
<p:tagLst xmlns:a="http://schemas.openxmlformats.org/drawingml/2006/main" xmlns:r="http://schemas.openxmlformats.org/officeDocument/2006/relationships" xmlns:p="http://schemas.openxmlformats.org/presentationml/2006/main">
  <p:tag name="DVSHAPEID" val="fEx7i1o5WFYMUt4c6svz0o"/>
</p:tagLst>
</file>

<file path=ppt/tags/tag28.xml><?xml version="1.0" encoding="utf-8"?>
<p:tagLst xmlns:a="http://schemas.openxmlformats.org/drawingml/2006/main" xmlns:r="http://schemas.openxmlformats.org/officeDocument/2006/relationships" xmlns:p="http://schemas.openxmlformats.org/presentationml/2006/main">
  <p:tag name="DVSECTIONID" val="FWTzd7aXBssOmYs9yuGiml"/>
</p:tagLst>
</file>

<file path=ppt/tags/tag29.xml><?xml version="1.0" encoding="utf-8"?>
<p:tagLst xmlns:a="http://schemas.openxmlformats.org/drawingml/2006/main" xmlns:r="http://schemas.openxmlformats.org/officeDocument/2006/relationships" xmlns:p="http://schemas.openxmlformats.org/presentationml/2006/main">
  <p:tag name="DVSHAPEID" val="fEx7i1o5WFYMUt4c6svz0o"/>
</p:tagLst>
</file>

<file path=ppt/tags/tag3.xml><?xml version="1.0" encoding="utf-8"?>
<p:tagLst xmlns:a="http://schemas.openxmlformats.org/drawingml/2006/main" xmlns:r="http://schemas.openxmlformats.org/officeDocument/2006/relationships" xmlns:p="http://schemas.openxmlformats.org/presentationml/2006/main">
  <p:tag name="DVSECTIONID" val="wjzqUzkCEyRs7MDbtn22K6"/>
</p:tagLst>
</file>

<file path=ppt/tags/tag30.xml><?xml version="1.0" encoding="utf-8"?>
<p:tagLst xmlns:a="http://schemas.openxmlformats.org/drawingml/2006/main" xmlns:r="http://schemas.openxmlformats.org/officeDocument/2006/relationships" xmlns:p="http://schemas.openxmlformats.org/presentationml/2006/main">
  <p:tag name="DVSECTIONID" val="FWTzd7aXBssOmYs9yuGiml"/>
</p:tagLst>
</file>

<file path=ppt/tags/tag31.xml><?xml version="1.0" encoding="utf-8"?>
<p:tagLst xmlns:a="http://schemas.openxmlformats.org/drawingml/2006/main" xmlns:r="http://schemas.openxmlformats.org/officeDocument/2006/relationships" xmlns:p="http://schemas.openxmlformats.org/presentationml/2006/main">
  <p:tag name="DVSHAPEID" val="fEx7i1o5WFYMUt4c6svz0o"/>
</p:tagLst>
</file>

<file path=ppt/tags/tag32.xml><?xml version="1.0" encoding="utf-8"?>
<p:tagLst xmlns:a="http://schemas.openxmlformats.org/drawingml/2006/main" xmlns:r="http://schemas.openxmlformats.org/officeDocument/2006/relationships" xmlns:p="http://schemas.openxmlformats.org/presentationml/2006/main">
  <p:tag name="DVSECTIONID" val="FWTzd7aXBssOmYs9yuGiml"/>
</p:tagLst>
</file>

<file path=ppt/tags/tag33.xml><?xml version="1.0" encoding="utf-8"?>
<p:tagLst xmlns:a="http://schemas.openxmlformats.org/drawingml/2006/main" xmlns:r="http://schemas.openxmlformats.org/officeDocument/2006/relationships" xmlns:p="http://schemas.openxmlformats.org/presentationml/2006/main">
  <p:tag name="DVSHAPEID" val="fEx7i1o5WFYMUt4c6svz0o"/>
</p:tagLst>
</file>

<file path=ppt/tags/tag34.xml><?xml version="1.0" encoding="utf-8"?>
<p:tagLst xmlns:a="http://schemas.openxmlformats.org/drawingml/2006/main" xmlns:r="http://schemas.openxmlformats.org/officeDocument/2006/relationships" xmlns:p="http://schemas.openxmlformats.org/presentationml/2006/main">
  <p:tag name="DVSECTIONID" val="FWTzd7aXBssOmYs9yuGiml"/>
</p:tagLst>
</file>

<file path=ppt/tags/tag35.xml><?xml version="1.0" encoding="utf-8"?>
<p:tagLst xmlns:a="http://schemas.openxmlformats.org/drawingml/2006/main" xmlns:r="http://schemas.openxmlformats.org/officeDocument/2006/relationships" xmlns:p="http://schemas.openxmlformats.org/presentationml/2006/main">
  <p:tag name="DVSHAPEID" val="fEx7i1o5WFYMUt4c6svz0o"/>
</p:tagLst>
</file>

<file path=ppt/tags/tag36.xml><?xml version="1.0" encoding="utf-8"?>
<p:tagLst xmlns:a="http://schemas.openxmlformats.org/drawingml/2006/main" xmlns:r="http://schemas.openxmlformats.org/officeDocument/2006/relationships" xmlns:p="http://schemas.openxmlformats.org/presentationml/2006/main">
  <p:tag name="DVSECTIONID" val="FWTzd7aXBssOmYs9yuGiml"/>
</p:tagLst>
</file>

<file path=ppt/tags/tag37.xml><?xml version="1.0" encoding="utf-8"?>
<p:tagLst xmlns:a="http://schemas.openxmlformats.org/drawingml/2006/main" xmlns:r="http://schemas.openxmlformats.org/officeDocument/2006/relationships" xmlns:p="http://schemas.openxmlformats.org/presentationml/2006/main">
  <p:tag name="DVSHAPEID" val="fEx7i1o5WFYMUt4c6svz0o"/>
</p:tagLst>
</file>

<file path=ppt/tags/tag38.xml><?xml version="1.0" encoding="utf-8"?>
<p:tagLst xmlns:a="http://schemas.openxmlformats.org/drawingml/2006/main" xmlns:r="http://schemas.openxmlformats.org/officeDocument/2006/relationships" xmlns:p="http://schemas.openxmlformats.org/presentationml/2006/main">
  <p:tag name="DVSECTIONID" val="FWTzd7aXBssOmYs9yuGiml"/>
</p:tagLst>
</file>

<file path=ppt/tags/tag39.xml><?xml version="1.0" encoding="utf-8"?>
<p:tagLst xmlns:a="http://schemas.openxmlformats.org/drawingml/2006/main" xmlns:r="http://schemas.openxmlformats.org/officeDocument/2006/relationships" xmlns:p="http://schemas.openxmlformats.org/presentationml/2006/main">
  <p:tag name="DVSHAPEID" val="fEx7i1o5WFYMUt4c6svz0o"/>
</p:tagLst>
</file>

<file path=ppt/tags/tag4.xml><?xml version="1.0" encoding="utf-8"?>
<p:tagLst xmlns:a="http://schemas.openxmlformats.org/drawingml/2006/main" xmlns:r="http://schemas.openxmlformats.org/officeDocument/2006/relationships" xmlns:p="http://schemas.openxmlformats.org/presentationml/2006/main">
  <p:tag name="DVSECTIONID" val="FWTzd7aXBssOmYs9yuGiml"/>
</p:tagLst>
</file>

<file path=ppt/tags/tag40.xml><?xml version="1.0" encoding="utf-8"?>
<p:tagLst xmlns:a="http://schemas.openxmlformats.org/drawingml/2006/main" xmlns:r="http://schemas.openxmlformats.org/officeDocument/2006/relationships" xmlns:p="http://schemas.openxmlformats.org/presentationml/2006/main">
  <p:tag name="DVSECTIONID" val="FWTzd7aXBssOmYs9yuGiml"/>
</p:tagLst>
</file>

<file path=ppt/tags/tag41.xml><?xml version="1.0" encoding="utf-8"?>
<p:tagLst xmlns:a="http://schemas.openxmlformats.org/drawingml/2006/main" xmlns:r="http://schemas.openxmlformats.org/officeDocument/2006/relationships" xmlns:p="http://schemas.openxmlformats.org/presentationml/2006/main">
  <p:tag name="DVSHAPEID" val="fEx7i1o5WFYMUt4c6svz0o"/>
</p:tagLst>
</file>

<file path=ppt/tags/tag42.xml><?xml version="1.0" encoding="utf-8"?>
<p:tagLst xmlns:a="http://schemas.openxmlformats.org/drawingml/2006/main" xmlns:r="http://schemas.openxmlformats.org/officeDocument/2006/relationships" xmlns:p="http://schemas.openxmlformats.org/presentationml/2006/main">
  <p:tag name="DVSECTIONID" val="FWTzd7aXBssOmYs9yuGiml"/>
</p:tagLst>
</file>

<file path=ppt/tags/tag43.xml><?xml version="1.0" encoding="utf-8"?>
<p:tagLst xmlns:a="http://schemas.openxmlformats.org/drawingml/2006/main" xmlns:r="http://schemas.openxmlformats.org/officeDocument/2006/relationships" xmlns:p="http://schemas.openxmlformats.org/presentationml/2006/main">
  <p:tag name="DVSHAPEID" val="fEx7i1o5WFYMUt4c6svz0o"/>
</p:tagLst>
</file>

<file path=ppt/tags/tag44.xml><?xml version="1.0" encoding="utf-8"?>
<p:tagLst xmlns:a="http://schemas.openxmlformats.org/drawingml/2006/main" xmlns:r="http://schemas.openxmlformats.org/officeDocument/2006/relationships" xmlns:p="http://schemas.openxmlformats.org/presentationml/2006/main">
  <p:tag name="DVSECTIONID" val="FWTzd7aXBssOmYs9yuGiml"/>
</p:tagLst>
</file>

<file path=ppt/tags/tag45.xml><?xml version="1.0" encoding="utf-8"?>
<p:tagLst xmlns:a="http://schemas.openxmlformats.org/drawingml/2006/main" xmlns:r="http://schemas.openxmlformats.org/officeDocument/2006/relationships" xmlns:p="http://schemas.openxmlformats.org/presentationml/2006/main">
  <p:tag name="DVSHAPEID" val="fEx7i1o5WFYMUt4c6svz0o"/>
</p:tagLst>
</file>

<file path=ppt/tags/tag46.xml><?xml version="1.0" encoding="utf-8"?>
<p:tagLst xmlns:a="http://schemas.openxmlformats.org/drawingml/2006/main" xmlns:r="http://schemas.openxmlformats.org/officeDocument/2006/relationships" xmlns:p="http://schemas.openxmlformats.org/presentationml/2006/main">
  <p:tag name="DVSECTIONID" val="FWTzd7aXBssOmYs9yuGiml"/>
</p:tagLst>
</file>

<file path=ppt/tags/tag47.xml><?xml version="1.0" encoding="utf-8"?>
<p:tagLst xmlns:a="http://schemas.openxmlformats.org/drawingml/2006/main" xmlns:r="http://schemas.openxmlformats.org/officeDocument/2006/relationships" xmlns:p="http://schemas.openxmlformats.org/presentationml/2006/main">
  <p:tag name="DVSHAPEID" val="fEx7i1o5WFYMUt4c6svz0o"/>
</p:tagLst>
</file>

<file path=ppt/tags/tag48.xml><?xml version="1.0" encoding="utf-8"?>
<p:tagLst xmlns:a="http://schemas.openxmlformats.org/drawingml/2006/main" xmlns:r="http://schemas.openxmlformats.org/officeDocument/2006/relationships" xmlns:p="http://schemas.openxmlformats.org/presentationml/2006/main">
  <p:tag name="DVSECTIONID" val="FWTzd7aXBssOmYs9yuGiml"/>
</p:tagLst>
</file>

<file path=ppt/tags/tag49.xml><?xml version="1.0" encoding="utf-8"?>
<p:tagLst xmlns:a="http://schemas.openxmlformats.org/drawingml/2006/main" xmlns:r="http://schemas.openxmlformats.org/officeDocument/2006/relationships" xmlns:p="http://schemas.openxmlformats.org/presentationml/2006/main">
  <p:tag name="DVSHAPEID" val="fEx7i1o5WFYMUt4c6svz0o"/>
</p:tagLst>
</file>

<file path=ppt/tags/tag5.xml><?xml version="1.0" encoding="utf-8"?>
<p:tagLst xmlns:a="http://schemas.openxmlformats.org/drawingml/2006/main" xmlns:r="http://schemas.openxmlformats.org/officeDocument/2006/relationships" xmlns:p="http://schemas.openxmlformats.org/presentationml/2006/main">
  <p:tag name="DVSHAPEID" val="fEx7i1o5WFYMUt4c6svz0o"/>
</p:tagLst>
</file>

<file path=ppt/tags/tag50.xml><?xml version="1.0" encoding="utf-8"?>
<p:tagLst xmlns:a="http://schemas.openxmlformats.org/drawingml/2006/main" xmlns:r="http://schemas.openxmlformats.org/officeDocument/2006/relationships" xmlns:p="http://schemas.openxmlformats.org/presentationml/2006/main">
  <p:tag name="DVSECTIONID" val="6QLnjpDmemWvdkPv8CNhLB"/>
</p:tagLst>
</file>

<file path=ppt/tags/tag6.xml><?xml version="1.0" encoding="utf-8"?>
<p:tagLst xmlns:a="http://schemas.openxmlformats.org/drawingml/2006/main" xmlns:r="http://schemas.openxmlformats.org/officeDocument/2006/relationships" xmlns:p="http://schemas.openxmlformats.org/presentationml/2006/main">
  <p:tag name="DVSECTIONID" val="FWTzd7aXBssOmYs9yuGiml"/>
</p:tagLst>
</file>

<file path=ppt/tags/tag7.xml><?xml version="1.0" encoding="utf-8"?>
<p:tagLst xmlns:a="http://schemas.openxmlformats.org/drawingml/2006/main" xmlns:r="http://schemas.openxmlformats.org/officeDocument/2006/relationships" xmlns:p="http://schemas.openxmlformats.org/presentationml/2006/main">
  <p:tag name="DVSHAPEID" val="fEx7i1o5WFYMUt4c6svz0o"/>
</p:tagLst>
</file>

<file path=ppt/tags/tag8.xml><?xml version="1.0" encoding="utf-8"?>
<p:tagLst xmlns:a="http://schemas.openxmlformats.org/drawingml/2006/main" xmlns:r="http://schemas.openxmlformats.org/officeDocument/2006/relationships" xmlns:p="http://schemas.openxmlformats.org/presentationml/2006/main">
  <p:tag name="DVSECTIONID" val="FWTzd7aXBssOmYs9yuGiml"/>
</p:tagLst>
</file>

<file path=ppt/tags/tag9.xml><?xml version="1.0" encoding="utf-8"?>
<p:tagLst xmlns:a="http://schemas.openxmlformats.org/drawingml/2006/main" xmlns:r="http://schemas.openxmlformats.org/officeDocument/2006/relationships" xmlns:p="http://schemas.openxmlformats.org/presentationml/2006/main">
  <p:tag name="DVSHAPEID" val="fEx7i1o5WFYMUt4c6svz0o"/>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流線">
  <a:themeElements>
    <a:clrScheme name="流線">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流線">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流線">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2770</Words>
  <Application>Microsoft Office PowerPoint</Application>
  <PresentationFormat>如螢幕大小 (4:3)</PresentationFormat>
  <Paragraphs>408</Paragraphs>
  <Slides>27</Slides>
  <Notes>26</Notes>
  <HiddenSlides>0</HiddenSlides>
  <MMClips>0</MMClips>
  <ScaleCrop>false</ScaleCrop>
  <HeadingPairs>
    <vt:vector size="4" baseType="variant">
      <vt:variant>
        <vt:lpstr>佈景主題</vt:lpstr>
      </vt:variant>
      <vt:variant>
        <vt:i4>1</vt:i4>
      </vt:variant>
      <vt:variant>
        <vt:lpstr>投影片標題</vt:lpstr>
      </vt:variant>
      <vt:variant>
        <vt:i4>27</vt:i4>
      </vt:variant>
    </vt:vector>
  </HeadingPairs>
  <TitlesOfParts>
    <vt:vector size="28" baseType="lpstr">
      <vt:lpstr>流線</vt:lpstr>
      <vt:lpstr>投影片 1</vt:lpstr>
      <vt:lpstr>綱　要</vt:lpstr>
      <vt:lpstr>壹、前言暨目的</vt:lpstr>
      <vt:lpstr>貳、參與機構</vt:lpstr>
      <vt:lpstr>參、專班特色</vt:lpstr>
      <vt:lpstr>肆、專班重要活動與時程規劃</vt:lpstr>
      <vt:lpstr>肆、專班重要活動與時程規劃</vt:lpstr>
      <vt:lpstr>肆、專班重要活動與時程規劃</vt:lpstr>
      <vt:lpstr>伍、專班課程介紹-對象</vt:lpstr>
      <vt:lpstr>伍、專班課程介紹-報名流程</vt:lpstr>
      <vt:lpstr>伍、專班課程介紹-報名流程</vt:lpstr>
      <vt:lpstr>伍、專班課程介紹-辦理地區</vt:lpstr>
      <vt:lpstr>伍、專班課程介紹-上課時間與課程架構</vt:lpstr>
      <vt:lpstr>伍、專班課程介紹-上課時間與課程架構</vt:lpstr>
      <vt:lpstr>伍、專班課程介紹-上課時間與課程架構</vt:lpstr>
      <vt:lpstr>伍、專班課程介紹-上課時間與課程架構</vt:lpstr>
      <vt:lpstr>伍、專班課程介紹-上課時間與課程架構</vt:lpstr>
      <vt:lpstr>伍、專班課程介紹-上課時間與課程架構</vt:lpstr>
      <vt:lpstr>伍、專班課程介紹-講師邀請</vt:lpstr>
      <vt:lpstr>伍、專班課程介紹-證照及補助項目</vt:lpstr>
      <vt:lpstr>伍、專班課程介紹-補助與獎勵項目</vt:lpstr>
      <vt:lpstr>伍、專班課程介紹-補助與獎勵項目</vt:lpstr>
      <vt:lpstr>伍、專班課程介紹-學員請假規則</vt:lpstr>
      <vt:lpstr>伍、專班課程介紹-結訓條件</vt:lpstr>
      <vt:lpstr>陸、協助結業後就業</vt:lpstr>
      <vt:lpstr>柒、專班網頁 www.fly.org.tw</vt:lpstr>
      <vt:lpstr>投影片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金融市場動態速報 2015.3.16 ~ 3.27</dc:title>
  <dc:creator/>
  <cp:lastModifiedBy/>
  <cp:revision>60</cp:revision>
  <dcterms:created xsi:type="dcterms:W3CDTF">2015-03-18T03:07:53Z</dcterms:created>
  <dcterms:modified xsi:type="dcterms:W3CDTF">2016-04-28T01:10:04Z</dcterms:modified>
</cp:coreProperties>
</file>